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02" r:id="rId2"/>
    <p:sldId id="308" r:id="rId3"/>
    <p:sldId id="273" r:id="rId4"/>
    <p:sldId id="340" r:id="rId5"/>
    <p:sldId id="276" r:id="rId6"/>
    <p:sldId id="277" r:id="rId7"/>
    <p:sldId id="348" r:id="rId8"/>
    <p:sldId id="278" r:id="rId9"/>
    <p:sldId id="279" r:id="rId10"/>
    <p:sldId id="350" r:id="rId11"/>
    <p:sldId id="280" r:id="rId12"/>
    <p:sldId id="281" r:id="rId13"/>
    <p:sldId id="282" r:id="rId14"/>
    <p:sldId id="283" r:id="rId15"/>
    <p:sldId id="311"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duct Knowledge" id="{E5BC7B0A-CD41-EB4A-A911-4DBCDC87E401}">
          <p14:sldIdLst>
            <p14:sldId id="302"/>
            <p14:sldId id="308"/>
            <p14:sldId id="273"/>
            <p14:sldId id="340"/>
            <p14:sldId id="276"/>
            <p14:sldId id="277"/>
            <p14:sldId id="348"/>
            <p14:sldId id="278"/>
            <p14:sldId id="279"/>
            <p14:sldId id="350"/>
            <p14:sldId id="280"/>
            <p14:sldId id="281"/>
            <p14:sldId id="282"/>
            <p14:sldId id="283"/>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58584"/>
  </p:normalViewPr>
  <p:slideViewPr>
    <p:cSldViewPr snapToGrid="0" snapToObjects="1">
      <p:cViewPr varScale="1">
        <p:scale>
          <a:sx n="60" d="100"/>
          <a:sy n="60" d="100"/>
        </p:scale>
        <p:origin x="2224"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869AAE-6272-C749-B80B-F8C771ECF55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47F326-E6B8-D547-8D82-3557E9AE25D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894B62F-C118-3F4D-B616-AD22211113CF}" type="datetimeFigureOut">
              <a:rPr lang="en-US" smtClean="0"/>
              <a:t>4/22/22</a:t>
            </a:fld>
            <a:endParaRPr lang="en-US"/>
          </a:p>
        </p:txBody>
      </p:sp>
      <p:sp>
        <p:nvSpPr>
          <p:cNvPr id="4" name="Footer Placeholder 3">
            <a:extLst>
              <a:ext uri="{FF2B5EF4-FFF2-40B4-BE49-F238E27FC236}">
                <a16:creationId xmlns:a16="http://schemas.microsoft.com/office/drawing/2014/main" id="{CE230405-A777-AB40-84AE-02AA264F6E7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EB22AF-0768-7643-B57A-68E8E325519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DBD9C9-6363-4340-83FE-2443C4454C30}" type="slidenum">
              <a:rPr lang="en-US" smtClean="0"/>
              <a:t>‹#›</a:t>
            </a:fld>
            <a:endParaRPr lang="en-US"/>
          </a:p>
        </p:txBody>
      </p:sp>
    </p:spTree>
    <p:extLst>
      <p:ext uri="{BB962C8B-B14F-4D97-AF65-F5344CB8AC3E}">
        <p14:creationId xmlns:p14="http://schemas.microsoft.com/office/powerpoint/2010/main" val="1274396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218CEB9-AC27-DC4C-BA21-A582CA63C72A}" type="datetimeFigureOut">
              <a:rPr lang="en-US" smtClean="0"/>
              <a:t>4/22/22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78330B-96C4-2E4F-9A0B-98A275172979}" type="slidenum">
              <a:rPr lang="en-US" smtClean="0"/>
              <a:t>‹#›</a:t>
            </a:fld>
            <a:endParaRPr lang="en-US"/>
          </a:p>
        </p:txBody>
      </p:sp>
    </p:spTree>
    <p:extLst>
      <p:ext uri="{BB962C8B-B14F-4D97-AF65-F5344CB8AC3E}">
        <p14:creationId xmlns:p14="http://schemas.microsoft.com/office/powerpoint/2010/main" val="295368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latin typeface="Arial Nova"/>
              <a:cs typeface="Calibri"/>
            </a:endParaRPr>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a:t>
            </a:fld>
            <a:endParaRPr lang="en-US"/>
          </a:p>
        </p:txBody>
      </p:sp>
    </p:spTree>
    <p:extLst>
      <p:ext uri="{BB962C8B-B14F-4D97-AF65-F5344CB8AC3E}">
        <p14:creationId xmlns:p14="http://schemas.microsoft.com/office/powerpoint/2010/main" val="4814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a:p>
            <a:pPr marL="0" indent="0">
              <a:buFont typeface="+mj-lt"/>
              <a:buNone/>
            </a:pPr>
            <a:r>
              <a:rPr lang="en-US" dirty="0"/>
              <a:t>Not just summer but any Long Break away form school will  Cause learning Loss and therefore frustration for the child when having to play catch up upon return to school  –  instead, if Child continues with the tutoring he/she would be more engaged and confident upon return.</a:t>
            </a:r>
          </a:p>
          <a:p>
            <a:pPr marL="0" indent="0">
              <a:buFont typeface="+mj-lt"/>
              <a:buNone/>
            </a:pPr>
            <a:endParaRPr lang="en-US" dirty="0"/>
          </a:p>
          <a:p>
            <a:pPr marL="0" indent="0">
              <a:buFont typeface="+mj-lt"/>
              <a:buNone/>
            </a:pPr>
            <a:endParaRPr lang="en-US" dirty="0"/>
          </a:p>
          <a:p>
            <a:pPr marL="0" indent="0">
              <a:buFont typeface="+mj-lt"/>
              <a:buNone/>
            </a:pPr>
            <a:endParaRPr lang="en-US" dirty="0"/>
          </a:p>
          <a:p>
            <a:pPr marL="0" indent="0">
              <a:buFont typeface="+mj-lt"/>
              <a:buNone/>
            </a:pPr>
            <a:r>
              <a:rPr lang="en-US" b="1" dirty="0"/>
              <a:t>How to use this Slide: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CA" b="1" dirty="0">
                <a:solidFill>
                  <a:schemeClr val="accent2">
                    <a:lumMod val="75000"/>
                  </a:schemeClr>
                </a:solidFill>
              </a:rPr>
              <a:t>&amp; Purpose of this slide: </a:t>
            </a:r>
            <a:r>
              <a:rPr lang="en-CA" b="0" dirty="0">
                <a:solidFill>
                  <a:schemeClr val="accent2">
                    <a:lumMod val="75000"/>
                  </a:schemeClr>
                </a:solidFill>
              </a:rPr>
              <a:t>it’s important that </a:t>
            </a:r>
            <a:r>
              <a:rPr lang="en-US" dirty="0"/>
              <a:t>we educate parents about learning loss and how this contributes to a child’s frustration upon returning to school. He or she is missing or forgets  the learning of key concepts over long breaks away from school. </a:t>
            </a:r>
          </a:p>
          <a:p>
            <a:pPr marL="0" lvl="0" indent="0" algn="l" rtl="0">
              <a:lnSpc>
                <a:spcPct val="100000"/>
              </a:lnSpc>
              <a:spcBef>
                <a:spcPts val="0"/>
              </a:spcBef>
              <a:spcAft>
                <a:spcPts val="0"/>
              </a:spcAft>
              <a:buSzPts val="1400"/>
              <a:buNone/>
            </a:pPr>
            <a:endParaRPr lang="en-CA" dirty="0">
              <a:solidFill>
                <a:schemeClr val="accent2">
                  <a:lumMod val="75000"/>
                </a:schemeClr>
              </a:solidFill>
            </a:endParaRPr>
          </a:p>
          <a:p>
            <a:pPr marL="0" lvl="0" indent="0" algn="l" rtl="0">
              <a:lnSpc>
                <a:spcPct val="100000"/>
              </a:lnSpc>
              <a:spcBef>
                <a:spcPts val="0"/>
              </a:spcBef>
              <a:spcAft>
                <a:spcPts val="0"/>
              </a:spcAft>
              <a:buSzPts val="1400"/>
              <a:buNone/>
            </a:pPr>
            <a:r>
              <a:rPr lang="en-CA" dirty="0">
                <a:solidFill>
                  <a:schemeClr val="accent2">
                    <a:lumMod val="75000"/>
                  </a:schemeClr>
                </a:solidFill>
              </a:rPr>
              <a:t>So if a student is struggling with Math or Reading this slide will provides context  of what happens to their learning during long breaks away from the leaning environment  - and during your Learning Consultation with the parent , it’s important to cover this </a:t>
            </a:r>
            <a:r>
              <a:rPr lang="en-CA" b="1" u="sng" dirty="0">
                <a:solidFill>
                  <a:schemeClr val="accent2">
                    <a:lumMod val="75000"/>
                  </a:schemeClr>
                </a:solidFill>
              </a:rPr>
              <a:t>before</a:t>
            </a:r>
            <a:r>
              <a:rPr lang="en-CA" dirty="0">
                <a:solidFill>
                  <a:schemeClr val="accent2">
                    <a:lumMod val="75000"/>
                  </a:schemeClr>
                </a:solidFill>
              </a:rPr>
              <a:t> making any recommendations</a:t>
            </a:r>
            <a:r>
              <a:rPr lang="en-CA" dirty="0">
                <a:solidFill>
                  <a:srgbClr val="FFFF00"/>
                </a:solidFill>
              </a:rPr>
              <a:t>.    </a:t>
            </a:r>
          </a:p>
          <a:p>
            <a:pPr marL="0" lvl="0" indent="0" algn="l" rtl="0">
              <a:lnSpc>
                <a:spcPct val="100000"/>
              </a:lnSpc>
              <a:spcBef>
                <a:spcPts val="0"/>
              </a:spcBef>
              <a:spcAft>
                <a:spcPts val="0"/>
              </a:spcAft>
              <a:buSzPts val="1400"/>
              <a:buNone/>
            </a:pPr>
            <a:endParaRPr lang="en-CA" dirty="0">
              <a:solidFill>
                <a:srgbClr val="FFFF00"/>
              </a:solidFill>
            </a:endParaRPr>
          </a:p>
          <a:p>
            <a:pPr marL="0" lvl="0" indent="0" algn="l" rtl="0">
              <a:lnSpc>
                <a:spcPct val="100000"/>
              </a:lnSpc>
              <a:spcBef>
                <a:spcPts val="0"/>
              </a:spcBef>
              <a:spcAft>
                <a:spcPts val="0"/>
              </a:spcAft>
              <a:buSzPts val="1400"/>
              <a:buNone/>
            </a:pPr>
            <a:r>
              <a:rPr lang="en-CA" dirty="0"/>
              <a:t>&lt;Notes: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Students typically lose 2.5 months of learning over the summer (North American school year &amp; break)</a:t>
            </a:r>
          </a:p>
          <a:p>
            <a:pPr marL="457200" lvl="1" indent="0" algn="l" rtl="0">
              <a:lnSpc>
                <a:spcPct val="100000"/>
              </a:lnSpc>
              <a:spcBef>
                <a:spcPts val="0"/>
              </a:spcBef>
              <a:spcAft>
                <a:spcPts val="0"/>
              </a:spcAft>
              <a:buSzPts val="1400"/>
              <a:buNone/>
            </a:pPr>
            <a:r>
              <a:rPr lang="en-CA" dirty="0"/>
              <a:t>The centre circle represents where a student is at in June.  </a:t>
            </a:r>
          </a:p>
          <a:p>
            <a:pPr marL="457200" lvl="1" indent="0" algn="l" rtl="0">
              <a:lnSpc>
                <a:spcPct val="100000"/>
              </a:lnSpc>
              <a:spcBef>
                <a:spcPts val="0"/>
              </a:spcBef>
              <a:spcAft>
                <a:spcPts val="0"/>
              </a:spcAft>
              <a:buSzPts val="1400"/>
              <a:buNone/>
            </a:pPr>
            <a:r>
              <a:rPr lang="en-CA" dirty="0"/>
              <a:t>The circle on the left represents where the student will be at in September if s/he does no study.  </a:t>
            </a:r>
          </a:p>
          <a:p>
            <a:pPr marL="457200" lvl="1" indent="0" algn="l" rtl="0">
              <a:lnSpc>
                <a:spcPct val="100000"/>
              </a:lnSpc>
              <a:spcBef>
                <a:spcPts val="0"/>
              </a:spcBef>
              <a:spcAft>
                <a:spcPts val="0"/>
              </a:spcAft>
              <a:buSzPts val="1400"/>
              <a:buNone/>
            </a:pPr>
            <a:r>
              <a:rPr lang="en-CA" dirty="0"/>
              <a:t>The circle on the right represents where the student will be at in September if the student studies over the summer and makes progress. </a:t>
            </a:r>
          </a:p>
          <a:p>
            <a:pPr marL="0" lvl="0" indent="0" algn="l" rtl="0">
              <a:lnSpc>
                <a:spcPct val="100000"/>
              </a:lnSpc>
              <a:spcBef>
                <a:spcPts val="0"/>
              </a:spcBef>
              <a:spcAft>
                <a:spcPts val="0"/>
              </a:spcAft>
              <a:buSzPts val="1400"/>
              <a:buNone/>
            </a:pPr>
            <a:endParaRPr lang="en-CA" dirty="0">
              <a:solidFill>
                <a:srgbClr val="FFFF00"/>
              </a:solidFill>
            </a:endParaRP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To get started with the demonstration you will say</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These three dots represent the levels of learning a student can move between dependant upon if they have tutoring over a break or not. </a:t>
            </a:r>
          </a:p>
          <a:p>
            <a:pPr marL="0" lvl="0" indent="0" algn="l" rtl="0">
              <a:lnSpc>
                <a:spcPct val="100000"/>
              </a:lnSpc>
              <a:spcBef>
                <a:spcPts val="0"/>
              </a:spcBef>
              <a:spcAft>
                <a:spcPts val="0"/>
              </a:spcAft>
              <a:buSzPts val="1400"/>
              <a:buNone/>
            </a:pPr>
            <a:r>
              <a:rPr lang="en-CA" dirty="0"/>
              <a:t>So let’s use &lt;child’s name&gt; as an example –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	&lt;place your cursor/pen on the middle dot &amp; say&gt;</a:t>
            </a:r>
          </a:p>
          <a:p>
            <a:pPr marL="0" lvl="0" indent="0" algn="l" rtl="0">
              <a:lnSpc>
                <a:spcPct val="100000"/>
              </a:lnSpc>
              <a:spcBef>
                <a:spcPts val="0"/>
              </a:spcBef>
              <a:spcAft>
                <a:spcPts val="0"/>
              </a:spcAft>
              <a:buSzPts val="1400"/>
              <a:buNone/>
            </a:pPr>
            <a:r>
              <a:rPr lang="en-CA" dirty="0"/>
              <a:t>The middle dot represents where &lt;child’s name&gt; is now. </a:t>
            </a:r>
          </a:p>
          <a:p>
            <a:pPr marL="0" lvl="0" indent="0" algn="l" rtl="0">
              <a:lnSpc>
                <a:spcPct val="100000"/>
              </a:lnSpc>
              <a:spcBef>
                <a:spcPts val="0"/>
              </a:spcBef>
              <a:spcAft>
                <a:spcPts val="0"/>
              </a:spcAft>
              <a:buSzPts val="1400"/>
              <a:buNone/>
            </a:pPr>
            <a:r>
              <a:rPr lang="en-CA" dirty="0"/>
              <a:t>If he/she does not work with math or reading for a period of time he/she will regress 	in their learning. </a:t>
            </a:r>
          </a:p>
          <a:p>
            <a:pPr marL="0" lvl="0" indent="0" algn="l" rtl="0">
              <a:lnSpc>
                <a:spcPct val="100000"/>
              </a:lnSpc>
              <a:spcBef>
                <a:spcPts val="0"/>
              </a:spcBef>
              <a:spcAft>
                <a:spcPts val="0"/>
              </a:spcAft>
              <a:buSzPts val="1400"/>
              <a:buNone/>
            </a:pPr>
            <a:r>
              <a:rPr lang="en-CA" dirty="0"/>
              <a:t>	&lt;move your cursor/pen back and along the line to rest on the first dot, dot to the left&gt;</a:t>
            </a:r>
          </a:p>
          <a:p>
            <a:pPr marL="0" lvl="0" indent="0" algn="l" rtl="0">
              <a:lnSpc>
                <a:spcPct val="100000"/>
              </a:lnSpc>
              <a:spcBef>
                <a:spcPts val="0"/>
              </a:spcBef>
              <a:spcAft>
                <a:spcPts val="0"/>
              </a:spcAft>
              <a:buSzPts val="1400"/>
              <a:buNone/>
            </a:pPr>
            <a:r>
              <a:rPr lang="en-CA" dirty="0"/>
              <a:t>	&lt;say&gt;</a:t>
            </a:r>
          </a:p>
          <a:p>
            <a:pPr marL="0" lvl="0" indent="0" algn="l" rtl="0">
              <a:lnSpc>
                <a:spcPct val="100000"/>
              </a:lnSpc>
              <a:spcBef>
                <a:spcPts val="0"/>
              </a:spcBef>
              <a:spcAft>
                <a:spcPts val="0"/>
              </a:spcAft>
              <a:buSzPts val="1400"/>
              <a:buNone/>
            </a:pPr>
            <a:r>
              <a:rPr lang="en-CA" dirty="0"/>
              <a:t>That will put them here.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	&lt;place your cursor back on the middle dot&gt; </a:t>
            </a:r>
          </a:p>
          <a:p>
            <a:pPr marL="0" lvl="0" indent="0" algn="l" rtl="0">
              <a:lnSpc>
                <a:spcPct val="100000"/>
              </a:lnSpc>
              <a:spcBef>
                <a:spcPts val="0"/>
              </a:spcBef>
              <a:spcAft>
                <a:spcPts val="0"/>
              </a:spcAft>
              <a:buSzPts val="1400"/>
              <a:buNone/>
            </a:pPr>
            <a:r>
              <a:rPr lang="en-CA" dirty="0"/>
              <a:t>	&lt;say&gt; </a:t>
            </a:r>
          </a:p>
          <a:p>
            <a:pPr marL="0" lvl="0" indent="0" algn="l" rtl="0">
              <a:lnSpc>
                <a:spcPct val="100000"/>
              </a:lnSpc>
              <a:spcBef>
                <a:spcPts val="0"/>
              </a:spcBef>
              <a:spcAft>
                <a:spcPts val="0"/>
              </a:spcAft>
              <a:buSzPts val="1400"/>
              <a:buNone/>
            </a:pPr>
            <a:r>
              <a:rPr lang="en-CA" dirty="0"/>
              <a:t>Now if your child continues with a tutor over the break, he will continue to learn and move forward to here. </a:t>
            </a:r>
          </a:p>
          <a:p>
            <a:pPr marL="0" lvl="0" indent="0" algn="l" rtl="0">
              <a:lnSpc>
                <a:spcPct val="100000"/>
              </a:lnSpc>
              <a:spcBef>
                <a:spcPts val="0"/>
              </a:spcBef>
              <a:spcAft>
                <a:spcPts val="0"/>
              </a:spcAft>
              <a:buSzPts val="1400"/>
              <a:buNone/>
            </a:pPr>
            <a:r>
              <a:rPr lang="en-CA" dirty="0"/>
              <a:t>	&lt;move your cursor/pen forward from the middle dot and along the line to rest on the dot to the left&gt;</a:t>
            </a:r>
          </a:p>
          <a:p>
            <a:pPr marL="0" lvl="0" indent="0" algn="l" rtl="0">
              <a:lnSpc>
                <a:spcPct val="100000"/>
              </a:lnSpc>
              <a:spcBef>
                <a:spcPts val="0"/>
              </a:spcBef>
              <a:spcAft>
                <a:spcPts val="0"/>
              </a:spcAft>
              <a:buSzPts val="1400"/>
              <a:buNone/>
            </a:pPr>
            <a:r>
              <a:rPr lang="en-CA" dirty="0"/>
              <a:t>But without the continued tutoring, as we already demonstrated, the student will regress in their learning to here </a:t>
            </a:r>
          </a:p>
          <a:p>
            <a:pPr marL="0" lvl="0" indent="0" algn="l" rtl="0">
              <a:lnSpc>
                <a:spcPct val="100000"/>
              </a:lnSpc>
              <a:spcBef>
                <a:spcPts val="0"/>
              </a:spcBef>
              <a:spcAft>
                <a:spcPts val="0"/>
              </a:spcAft>
              <a:buSzPts val="1400"/>
              <a:buNone/>
            </a:pPr>
            <a:r>
              <a:rPr lang="en-CA" dirty="0"/>
              <a:t>	&lt;dot to the left of centre&gt;.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So that means from here, look at all the review and catch up they’ll have to go through just to get up to speed once they return from break,</a:t>
            </a:r>
          </a:p>
          <a:p>
            <a:pPr marL="0" lvl="0" indent="0" algn="l" rtl="0">
              <a:lnSpc>
                <a:spcPct val="100000"/>
              </a:lnSpc>
              <a:spcBef>
                <a:spcPts val="0"/>
              </a:spcBef>
              <a:spcAft>
                <a:spcPts val="0"/>
              </a:spcAft>
              <a:buSzPts val="1400"/>
              <a:buNone/>
            </a:pPr>
            <a:r>
              <a:rPr lang="en-CA" dirty="0"/>
              <a:t>	&lt;move your cursor/pen from the left dot, following the bottom line all the way to the dot right of centre.&gt; </a:t>
            </a:r>
          </a:p>
          <a:p>
            <a:pPr marL="0" lvl="0" indent="0" algn="l" rtl="0">
              <a:lnSpc>
                <a:spcPct val="100000"/>
              </a:lnSpc>
              <a:spcBef>
                <a:spcPts val="0"/>
              </a:spcBef>
              <a:spcAft>
                <a:spcPts val="0"/>
              </a:spcAft>
              <a:buSzPts val="1400"/>
              <a:buNone/>
            </a:pPr>
            <a:r>
              <a:rPr lang="en-CA" dirty="0"/>
              <a:t>	&lt;say&gt;</a:t>
            </a:r>
          </a:p>
          <a:p>
            <a:pPr marL="0" lvl="0" indent="0" algn="l" rtl="0">
              <a:lnSpc>
                <a:spcPct val="100000"/>
              </a:lnSpc>
              <a:spcBef>
                <a:spcPts val="0"/>
              </a:spcBef>
              <a:spcAft>
                <a:spcPts val="0"/>
              </a:spcAft>
              <a:buSzPts val="1400"/>
              <a:buNone/>
            </a:pPr>
            <a:r>
              <a:rPr lang="en-CA" dirty="0"/>
              <a:t>That’s a lot of catch up!</a:t>
            </a:r>
          </a:p>
          <a:p>
            <a:pPr marL="0" lvl="0" indent="0" algn="l" rtl="0">
              <a:lnSpc>
                <a:spcPct val="100000"/>
              </a:lnSpc>
              <a:spcBef>
                <a:spcPts val="0"/>
              </a:spcBef>
              <a:spcAft>
                <a:spcPts val="0"/>
              </a:spcAft>
              <a:buSzPts val="1400"/>
              <a:buNone/>
            </a:pPr>
            <a:r>
              <a:rPr lang="en-CA" dirty="0"/>
              <a:t>	&lt;say&gt;</a:t>
            </a:r>
          </a:p>
          <a:p>
            <a:pPr marL="0" lvl="0" indent="0" algn="l" rtl="0">
              <a:lnSpc>
                <a:spcPct val="100000"/>
              </a:lnSpc>
              <a:spcBef>
                <a:spcPts val="0"/>
              </a:spcBef>
              <a:spcAft>
                <a:spcPts val="0"/>
              </a:spcAft>
              <a:buSzPts val="1400"/>
              <a:buNone/>
            </a:pPr>
            <a:r>
              <a:rPr lang="en-CA" dirty="0"/>
              <a:t>So what this means is, if a student continues to work with a tutor, the difference where they can be at in September is significant and means the student could have a head start compared to the rest of the class.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lang="en-CA"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10</a:t>
            </a:fld>
            <a:endParaRPr lang="en-US"/>
          </a:p>
        </p:txBody>
      </p:sp>
    </p:spTree>
    <p:extLst>
      <p:ext uri="{BB962C8B-B14F-4D97-AF65-F5344CB8AC3E}">
        <p14:creationId xmlns:p14="http://schemas.microsoft.com/office/powerpoint/2010/main" val="181055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Purpose</a:t>
            </a:r>
            <a:r>
              <a:rPr lang="en-US" dirty="0"/>
              <a:t> – Begin to dig into and learn all components of the consultation. Start will HOW, the SIE process &amp; Tutoring commitments</a:t>
            </a:r>
          </a:p>
          <a:p>
            <a:pPr marL="0" indent="0">
              <a:buFont typeface="+mj-lt"/>
              <a:buNone/>
            </a:pPr>
            <a:endParaRPr lang="en-US" dirty="0"/>
          </a:p>
          <a:p>
            <a:pPr marL="0" indent="0">
              <a:buFont typeface="+mj-lt"/>
              <a:buNone/>
            </a:pPr>
            <a:r>
              <a:rPr lang="en-US" dirty="0"/>
              <a:t>Educate parents that even though child may be working hard at school, this frustration and lack of confidence could have been manifesting for a while – so you may think he/she isn’t “trying” but could it be they have simply given up? Wouldn’t you? </a:t>
            </a:r>
          </a:p>
          <a:p>
            <a:pPr marL="0" indent="0">
              <a:buFont typeface="+mj-lt"/>
              <a:buNone/>
            </a:pPr>
            <a:endParaRPr lang="en-US" dirty="0"/>
          </a:p>
          <a:p>
            <a:pPr marL="0" indent="0">
              <a:buFont typeface="+mj-lt"/>
              <a:buNone/>
            </a:pPr>
            <a:r>
              <a:rPr lang="en-US" dirty="0"/>
              <a:t>This also helps  speak to the greater need here – not just help to pass one exam. For a child to be truly engaged and confident, there may be many concepts which still have to be learned and mastered before he/she begins to truly be successful. </a:t>
            </a:r>
          </a:p>
          <a:p>
            <a:pPr marL="0" indent="0">
              <a:buFont typeface="+mj-lt"/>
              <a:buNone/>
            </a:pPr>
            <a:endParaRPr lang="en-US" dirty="0"/>
          </a:p>
          <a:p>
            <a:pPr marL="0" indent="0">
              <a:buFont typeface="+mj-lt"/>
              <a:buNone/>
            </a:pPr>
            <a:r>
              <a:rPr lang="en-US" dirty="0"/>
              <a:t>A one time ”fix” is not fix at all!</a:t>
            </a:r>
          </a:p>
        </p:txBody>
      </p:sp>
      <p:sp>
        <p:nvSpPr>
          <p:cNvPr id="4" name="Slide Number Placeholder 3"/>
          <p:cNvSpPr>
            <a:spLocks noGrp="1"/>
          </p:cNvSpPr>
          <p:nvPr>
            <p:ph type="sldNum" sz="quarter" idx="5"/>
          </p:nvPr>
        </p:nvSpPr>
        <p:spPr/>
        <p:txBody>
          <a:bodyPr/>
          <a:lstStyle/>
          <a:p>
            <a:fld id="{3275DD58-D855-A348-9A3F-671E1140181B}" type="slidenum">
              <a:rPr lang="en-US" smtClean="0"/>
              <a:t>11</a:t>
            </a:fld>
            <a:endParaRPr lang="en-US"/>
          </a:p>
        </p:txBody>
      </p:sp>
    </p:spTree>
    <p:extLst>
      <p:ext uri="{BB962C8B-B14F-4D97-AF65-F5344CB8AC3E}">
        <p14:creationId xmlns:p14="http://schemas.microsoft.com/office/powerpoint/2010/main" val="423593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12</a:t>
            </a:fld>
            <a:endParaRPr lang="en-US"/>
          </a:p>
        </p:txBody>
      </p:sp>
    </p:spTree>
    <p:extLst>
      <p:ext uri="{BB962C8B-B14F-4D97-AF65-F5344CB8AC3E}">
        <p14:creationId xmlns:p14="http://schemas.microsoft.com/office/powerpoint/2010/main" val="220250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13</a:t>
            </a:fld>
            <a:endParaRPr lang="en-US"/>
          </a:p>
        </p:txBody>
      </p:sp>
    </p:spTree>
    <p:extLst>
      <p:ext uri="{BB962C8B-B14F-4D97-AF65-F5344CB8AC3E}">
        <p14:creationId xmlns:p14="http://schemas.microsoft.com/office/powerpoint/2010/main" val="327976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14</a:t>
            </a:fld>
            <a:endParaRPr lang="en-US"/>
          </a:p>
        </p:txBody>
      </p:sp>
    </p:spTree>
    <p:extLst>
      <p:ext uri="{BB962C8B-B14F-4D97-AF65-F5344CB8AC3E}">
        <p14:creationId xmlns:p14="http://schemas.microsoft.com/office/powerpoint/2010/main" val="171034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a:t>
            </a:r>
          </a:p>
          <a:p>
            <a:endParaRPr lang="en-US" u="sng" dirty="0"/>
          </a:p>
          <a:p>
            <a:endParaRPr lang="en-US" dirty="0"/>
          </a:p>
        </p:txBody>
      </p:sp>
      <p:sp>
        <p:nvSpPr>
          <p:cNvPr id="4" name="Slide Number Placeholder 3"/>
          <p:cNvSpPr>
            <a:spLocks noGrp="1"/>
          </p:cNvSpPr>
          <p:nvPr>
            <p:ph type="sldNum" sz="quarter" idx="5"/>
          </p:nvPr>
        </p:nvSpPr>
        <p:spPr/>
        <p:txBody>
          <a:bodyPr/>
          <a:lstStyle/>
          <a:p>
            <a:fld id="{628DD631-0981-1F48-9F79-A8EE0383DAC2}" type="slidenum">
              <a:rPr lang="en-US" smtClean="0"/>
              <a:t>15</a:t>
            </a:fld>
            <a:endParaRPr lang="en-US"/>
          </a:p>
        </p:txBody>
      </p:sp>
    </p:spTree>
    <p:extLst>
      <p:ext uri="{BB962C8B-B14F-4D97-AF65-F5344CB8AC3E}">
        <p14:creationId xmlns:p14="http://schemas.microsoft.com/office/powerpoint/2010/main" val="42686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a:p>
            <a:endParaRPr lang="en-US" dirty="0"/>
          </a:p>
        </p:txBody>
      </p:sp>
      <p:sp>
        <p:nvSpPr>
          <p:cNvPr id="4" name="Slide Number Placeholder 3"/>
          <p:cNvSpPr>
            <a:spLocks noGrp="1"/>
          </p:cNvSpPr>
          <p:nvPr>
            <p:ph type="sldNum" sz="quarter" idx="5"/>
          </p:nvPr>
        </p:nvSpPr>
        <p:spPr/>
        <p:txBody>
          <a:bodyPr/>
          <a:lstStyle/>
          <a:p>
            <a:fld id="{628DD631-0981-1F48-9F79-A8EE0383DAC2}" type="slidenum">
              <a:rPr lang="en-US" smtClean="0"/>
              <a:t>2</a:t>
            </a:fld>
            <a:endParaRPr lang="en-US"/>
          </a:p>
        </p:txBody>
      </p:sp>
    </p:spTree>
    <p:extLst>
      <p:ext uri="{BB962C8B-B14F-4D97-AF65-F5344CB8AC3E}">
        <p14:creationId xmlns:p14="http://schemas.microsoft.com/office/powerpoint/2010/main" val="118110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3</a:t>
            </a:fld>
            <a:endParaRPr lang="en-US"/>
          </a:p>
        </p:txBody>
      </p:sp>
    </p:spTree>
    <p:extLst>
      <p:ext uri="{BB962C8B-B14F-4D97-AF65-F5344CB8AC3E}">
        <p14:creationId xmlns:p14="http://schemas.microsoft.com/office/powerpoint/2010/main" val="212702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4</a:t>
            </a:fld>
            <a:endParaRPr lang="en-US"/>
          </a:p>
        </p:txBody>
      </p:sp>
    </p:spTree>
    <p:extLst>
      <p:ext uri="{BB962C8B-B14F-4D97-AF65-F5344CB8AC3E}">
        <p14:creationId xmlns:p14="http://schemas.microsoft.com/office/powerpoint/2010/main" val="429342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Goal and Purpose – How do we talk to these points with the parent.</a:t>
            </a:r>
          </a:p>
          <a:p>
            <a:pPr marL="228600" indent="-228600">
              <a:buFont typeface="+mj-lt"/>
              <a:buAutoNum type="arabicPeriod"/>
            </a:pPr>
            <a:endParaRPr lang="en-US" dirty="0"/>
          </a:p>
          <a:p>
            <a:r>
              <a:rPr lang="en-US" sz="1200" kern="1200" dirty="0">
                <a:solidFill>
                  <a:schemeClr val="tx1"/>
                </a:solidFill>
                <a:effectLst/>
                <a:latin typeface="+mn-lt"/>
                <a:ea typeface="+mn-ea"/>
                <a:cs typeface="+mn-cs"/>
              </a:rPr>
              <a:t>commitment, collaboration, communication, consistency.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Together they create a successful tutoring relationship</a:t>
            </a:r>
            <a:endParaRPr lang="en-CA"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commitment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a two way street: </a:t>
            </a:r>
            <a:endParaRPr lang="en-C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Parent and Child: A commitment to the schedule and showing up.</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parent to ensure that their children are showing up for tutoring every week, it can't be Oh, this week, we've got a birthday party. Oh, next week, we're going to Hawaii Oh, we just don't feel up to it this week.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If we're going make a difference, the child actually has to show up. </a:t>
            </a:r>
            <a:r>
              <a:rPr lang="en-US" sz="1200" kern="1200" dirty="0">
                <a:solidFill>
                  <a:schemeClr val="tx1"/>
                </a:solidFill>
                <a:effectLst/>
                <a:latin typeface="+mn-lt"/>
                <a:ea typeface="+mn-ea"/>
                <a:cs typeface="+mn-cs"/>
              </a:rPr>
              <a:t>So commitment is huge.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pPr marL="228600" lvl="0" indent="-228600">
              <a:buFont typeface="+mj-lt"/>
              <a:buAutoNum type="arabicPeriod" startAt="2"/>
            </a:pPr>
            <a:r>
              <a:rPr lang="en-US" sz="1200" kern="1200" dirty="0">
                <a:solidFill>
                  <a:schemeClr val="tx1"/>
                </a:solidFill>
                <a:effectLst/>
                <a:latin typeface="+mn-lt"/>
                <a:ea typeface="+mn-ea"/>
                <a:cs typeface="+mn-cs"/>
              </a:rPr>
              <a:t>Commitment from SIE and our Tutors to do what we say we are going to do and show up when we say we are going to show up.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collaboration (&amp; customization)</a:t>
            </a:r>
            <a:r>
              <a:rPr lang="en-US" sz="1200" kern="1200" dirty="0">
                <a:solidFill>
                  <a:schemeClr val="tx1"/>
                </a:solidFill>
                <a:effectLst/>
                <a:latin typeface="+mn-lt"/>
                <a:ea typeface="+mn-ea"/>
                <a:cs typeface="+mn-cs"/>
              </a:rPr>
              <a:t>, (it’s not one size tutoring fits all and SIE tutoring cannot be successful in a vacuum – it’s about collaboration with those who know the child best)</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assist with helping the child  achieve the desired outcomes, </a:t>
            </a:r>
            <a:r>
              <a:rPr lang="en-US" sz="1200" u="sng" kern="1200" dirty="0">
                <a:solidFill>
                  <a:schemeClr val="tx1"/>
                </a:solidFill>
                <a:effectLst/>
                <a:latin typeface="+mn-lt"/>
                <a:ea typeface="+mn-ea"/>
                <a:cs typeface="+mn-cs"/>
              </a:rPr>
              <a:t>SIE will work in collaboration with the parent  </a:t>
            </a:r>
            <a:r>
              <a:rPr lang="en-US" sz="1200" kern="1200" dirty="0">
                <a:solidFill>
                  <a:schemeClr val="tx1"/>
                </a:solidFill>
                <a:effectLst/>
                <a:latin typeface="+mn-lt"/>
                <a:ea typeface="+mn-ea"/>
                <a:cs typeface="+mn-cs"/>
              </a:rPr>
              <a:t>and given permission, current </a:t>
            </a:r>
            <a:r>
              <a:rPr lang="en-US" sz="1200" u="sng" kern="1200" dirty="0">
                <a:solidFill>
                  <a:schemeClr val="tx1"/>
                </a:solidFill>
                <a:effectLst/>
                <a:latin typeface="+mn-lt"/>
                <a:ea typeface="+mn-ea"/>
                <a:cs typeface="+mn-cs"/>
              </a:rPr>
              <a:t>teachers of the child</a:t>
            </a:r>
            <a:r>
              <a:rPr lang="en-US" sz="1200" kern="1200" dirty="0">
                <a:solidFill>
                  <a:schemeClr val="tx1"/>
                </a:solidFill>
                <a:effectLst/>
                <a:latin typeface="+mn-lt"/>
                <a:ea typeface="+mn-ea"/>
                <a:cs typeface="+mn-cs"/>
              </a:rPr>
              <a:t>. At SIE we do not have a magic wand to make everything right again and we cannot work in isolation.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Parents know their child best, their personality, their likes and dislikes, </a:t>
            </a:r>
            <a:r>
              <a:rPr lang="en-US" sz="1200" kern="1200" dirty="0" err="1">
                <a:solidFill>
                  <a:schemeClr val="tx1"/>
                </a:solidFill>
                <a:effectLst/>
                <a:latin typeface="+mn-lt"/>
                <a:ea typeface="+mn-ea"/>
                <a:cs typeface="+mn-cs"/>
              </a:rPr>
              <a:t>behavoiurs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Child can tell us from his/her perspective what’s happening at school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Techers can provide insight into current progress child is making at school.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Armed with these insights we have a more complete picture and understanding of the situation, As a result, SIE can form a more well rounded plan and approach to helping your child with the struggles he/she is having at school.  </a:t>
            </a:r>
            <a:endParaRPr lang="en-CA"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communication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 going communication between all stakeholders  to ensure we are making progress on the tutoring plan (monitor and modify as outlined in SIE process)</a:t>
            </a: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consistency</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Consistency of schedule. A session here and a session there is not going to solve anything. SIE is not a “homework” machine.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To truly make a difference think of tutoring like a learning the piano or being good at sport – hockey let’s say.</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For someone to be get really good , he /she needs to practice, practice, practice and practice again. To put on skates and play once in a while, nothing wrong with that unless every time you step o the ice, you fall down. In that case you will want to skate more often, maybe make it a routine until you find you are now able to stay upright. </a:t>
            </a:r>
          </a:p>
          <a:p>
            <a:pPr marL="0" indent="0">
              <a:buFontTx/>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5</a:t>
            </a:fld>
            <a:endParaRPr lang="en-US"/>
          </a:p>
        </p:txBody>
      </p:sp>
    </p:spTree>
    <p:extLst>
      <p:ext uri="{BB962C8B-B14F-4D97-AF65-F5344CB8AC3E}">
        <p14:creationId xmlns:p14="http://schemas.microsoft.com/office/powerpoint/2010/main" val="377543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6</a:t>
            </a:fld>
            <a:endParaRPr lang="en-US"/>
          </a:p>
        </p:txBody>
      </p:sp>
    </p:spTree>
    <p:extLst>
      <p:ext uri="{BB962C8B-B14F-4D97-AF65-F5344CB8AC3E}">
        <p14:creationId xmlns:p14="http://schemas.microsoft.com/office/powerpoint/2010/main" val="238452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7</a:t>
            </a:fld>
            <a:endParaRPr lang="en-US"/>
          </a:p>
        </p:txBody>
      </p:sp>
    </p:spTree>
    <p:extLst>
      <p:ext uri="{BB962C8B-B14F-4D97-AF65-F5344CB8AC3E}">
        <p14:creationId xmlns:p14="http://schemas.microsoft.com/office/powerpoint/2010/main" val="141846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Learning Styles</a:t>
            </a:r>
          </a:p>
          <a:p>
            <a:pPr marL="0" indent="0">
              <a:buFont typeface="+mj-lt"/>
              <a:buNone/>
            </a:pPr>
            <a:endParaRPr lang="en-US" dirty="0"/>
          </a:p>
          <a:p>
            <a:pPr marL="0" indent="0">
              <a:buFont typeface="+mj-lt"/>
              <a:buNone/>
            </a:pPr>
            <a:r>
              <a:rPr lang="en-US" dirty="0"/>
              <a:t>Do you or do you know how to use this tool during a conversation with the parent or student?</a:t>
            </a:r>
          </a:p>
          <a:p>
            <a:pPr marL="0" indent="0">
              <a:buFont typeface="+mj-lt"/>
              <a:buNone/>
            </a:pPr>
            <a:endParaRPr lang="en-US" dirty="0"/>
          </a:p>
          <a:p>
            <a:pPr marL="0" indent="0">
              <a:buFont typeface="+mj-lt"/>
              <a:buNone/>
            </a:pPr>
            <a:endParaRPr lang="en-US" dirty="0"/>
          </a:p>
          <a:p>
            <a:pPr marL="457200" lvl="1" indent="0">
              <a:buFont typeface="+mj-lt"/>
              <a:buNone/>
            </a:pPr>
            <a:r>
              <a:rPr lang="en-US" dirty="0"/>
              <a:t>Notes:</a:t>
            </a:r>
          </a:p>
          <a:p>
            <a:pPr marL="457200" lvl="1" indent="0">
              <a:buFont typeface="+mj-lt"/>
              <a:buNone/>
            </a:pPr>
            <a:r>
              <a:rPr lang="en-US" sz="1200" b="0" i="0" u="none" strike="noStrike" cap="none" dirty="0">
                <a:solidFill>
                  <a:schemeClr val="dk1"/>
                </a:solidFill>
                <a:effectLst/>
                <a:latin typeface="+mn-lt"/>
                <a:ea typeface="Calibri"/>
                <a:cs typeface="Calibri"/>
                <a:sym typeface="Calibri"/>
              </a:rPr>
              <a:t>somebody who is a </a:t>
            </a:r>
            <a:r>
              <a:rPr lang="en-US" sz="1200" b="1" i="0" u="none" strike="noStrike" cap="none" dirty="0">
                <a:solidFill>
                  <a:schemeClr val="tx1"/>
                </a:solidFill>
                <a:effectLst/>
                <a:latin typeface="+mn-lt"/>
                <a:ea typeface="Calibri"/>
                <a:cs typeface="Calibri"/>
                <a:sym typeface="Calibri"/>
              </a:rPr>
              <a:t>tactile / kinesthetic learner learns best by doing</a:t>
            </a:r>
            <a:r>
              <a:rPr lang="en-US" sz="1200" b="0" i="0" u="none" strike="noStrike" cap="none" dirty="0">
                <a:solidFill>
                  <a:schemeClr val="dk1"/>
                </a:solidFill>
                <a:effectLst/>
                <a:latin typeface="+mn-lt"/>
                <a:ea typeface="Calibri"/>
                <a:cs typeface="Calibri"/>
                <a:sym typeface="Calibri"/>
              </a:rPr>
              <a:t>.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cap="none" dirty="0">
                <a:solidFill>
                  <a:schemeClr val="dk1"/>
                </a:solidFill>
                <a:effectLst/>
                <a:latin typeface="+mn-lt"/>
                <a:ea typeface="Calibri"/>
                <a:cs typeface="Calibri"/>
                <a:sym typeface="Calibri"/>
              </a:rPr>
              <a:t>-the tutor is not only going to have to demonstrate how to solve something, but the mastery will come for &lt;child’s name(s)&gt; in doing it in the practice. So practice by doing is going to be important. </a:t>
            </a:r>
          </a:p>
          <a:p>
            <a:pPr marL="457200" lvl="1" indent="0">
              <a:buFont typeface="+mj-lt"/>
              <a:buNone/>
            </a:pPr>
            <a:endParaRPr lang="en-US" sz="1200" b="0" i="0" u="none" strike="noStrike" cap="none" dirty="0">
              <a:solidFill>
                <a:schemeClr val="dk1"/>
              </a:solidFill>
              <a:effectLst/>
              <a:latin typeface="+mn-lt"/>
              <a:ea typeface="Calibri"/>
              <a:cs typeface="Calibri"/>
              <a:sym typeface="Calibri"/>
            </a:endParaRPr>
          </a:p>
          <a:p>
            <a:pPr lvl="1"/>
            <a:r>
              <a:rPr lang="en-US" sz="1200" b="1" i="0" u="none" strike="noStrike" cap="none" dirty="0">
                <a:solidFill>
                  <a:schemeClr val="dk1"/>
                </a:solidFill>
                <a:effectLst/>
                <a:latin typeface="+mn-lt"/>
                <a:ea typeface="Calibri"/>
                <a:cs typeface="Calibri"/>
                <a:sym typeface="Calibri"/>
              </a:rPr>
              <a:t>auditory</a:t>
            </a:r>
            <a:r>
              <a:rPr lang="en-US" sz="1200" b="0" i="0" u="none" strike="noStrike" cap="none" dirty="0">
                <a:solidFill>
                  <a:schemeClr val="dk1"/>
                </a:solidFill>
                <a:effectLst/>
                <a:latin typeface="+mn-lt"/>
                <a:ea typeface="Calibri"/>
                <a:cs typeface="Calibri"/>
                <a:sym typeface="Calibri"/>
              </a:rPr>
              <a:t>, on the other hand would have the tutor giving &lt;child name&gt;  different explanations, and talking about it. </a:t>
            </a:r>
          </a:p>
          <a:p>
            <a:pPr lvl="1"/>
            <a:r>
              <a:rPr lang="en-US" sz="1200" b="0" i="0" u="none" strike="noStrike" cap="none" dirty="0">
                <a:solidFill>
                  <a:schemeClr val="dk1"/>
                </a:solidFill>
                <a:effectLst/>
                <a:latin typeface="+mn-lt"/>
                <a:ea typeface="Calibri"/>
                <a:cs typeface="Calibri"/>
                <a:sym typeface="Calibri"/>
              </a:rPr>
              <a:t>- Speaking and explaining would be helpful to his/her learning. </a:t>
            </a:r>
            <a:endParaRPr lang="en-CA" sz="1200" b="0" i="0" u="none" strike="noStrike" cap="none" dirty="0">
              <a:solidFill>
                <a:schemeClr val="dk1"/>
              </a:solidFill>
              <a:effectLst/>
              <a:latin typeface="+mn-lt"/>
              <a:ea typeface="Calibri"/>
              <a:cs typeface="Calibri"/>
              <a:sym typeface="Calibri"/>
            </a:endParaRPr>
          </a:p>
          <a:p>
            <a:pPr marL="457200" lvl="1" indent="0">
              <a:buFont typeface="+mj-lt"/>
              <a:buNone/>
            </a:pPr>
            <a:endParaRPr lang="en-US" sz="1200" b="1" i="0" u="none" strike="noStrike" cap="none" dirty="0">
              <a:solidFill>
                <a:schemeClr val="dk1"/>
              </a:solidFill>
              <a:effectLst/>
              <a:latin typeface="+mn-lt"/>
              <a:ea typeface="Calibri"/>
              <a:cs typeface="Calibri"/>
              <a:sym typeface="Calibri"/>
            </a:endParaRPr>
          </a:p>
          <a:p>
            <a:pPr marL="457200" lvl="1" indent="0">
              <a:buFont typeface="+mj-lt"/>
              <a:buNone/>
            </a:pPr>
            <a:r>
              <a:rPr lang="en-US" sz="1200" b="1" i="0" u="none" strike="noStrike" cap="none" dirty="0">
                <a:solidFill>
                  <a:schemeClr val="dk1"/>
                </a:solidFill>
                <a:effectLst/>
                <a:latin typeface="+mn-lt"/>
                <a:ea typeface="Calibri"/>
                <a:cs typeface="Calibri"/>
                <a:sym typeface="Calibri"/>
              </a:rPr>
              <a:t>Visual</a:t>
            </a:r>
            <a:r>
              <a:rPr lang="en-US" sz="1200" b="0" i="0" u="none" strike="noStrike" cap="none" dirty="0">
                <a:solidFill>
                  <a:schemeClr val="dk1"/>
                </a:solidFill>
                <a:effectLst/>
                <a:latin typeface="+mn-lt"/>
                <a:ea typeface="Calibri"/>
                <a:cs typeface="Calibri"/>
                <a:sym typeface="Calibri"/>
              </a:rPr>
              <a:t> students may be motivated by puzzles, writing, crafts and movement.  We may want to integrate such things as , videos, flashcards, post it notes, graphs and using visual cues from real life situations (maps, photos, menus  </a:t>
            </a:r>
            <a:r>
              <a:rPr lang="en-US" sz="1200" b="0" i="0" u="none" strike="noStrike" cap="none" dirty="0" err="1">
                <a:solidFill>
                  <a:schemeClr val="dk1"/>
                </a:solidFill>
                <a:effectLst/>
                <a:latin typeface="+mn-lt"/>
                <a:ea typeface="Calibri"/>
                <a:cs typeface="Calibri"/>
                <a:sym typeface="Calibri"/>
              </a:rPr>
              <a:t>etc</a:t>
            </a:r>
            <a:r>
              <a:rPr lang="en-US" sz="1200" b="0" i="0" u="none" strike="noStrike" cap="none" dirty="0">
                <a:solidFill>
                  <a:schemeClr val="dk1"/>
                </a:solidFill>
                <a:effectLst/>
                <a:latin typeface="+mn-lt"/>
                <a:ea typeface="Calibri"/>
                <a:cs typeface="Calibri"/>
                <a:sym typeface="Calibri"/>
              </a:rPr>
              <a:t> ) to assist with their </a:t>
            </a:r>
            <a:endParaRPr lang="en-US" dirty="0"/>
          </a:p>
          <a:p>
            <a:pPr marL="457200" lvl="1" indent="0">
              <a:buFont typeface="+mj-lt"/>
              <a:buNone/>
            </a:pPr>
            <a:endParaRPr lang="en-US" dirty="0"/>
          </a:p>
          <a:p>
            <a:pPr marL="0" indent="0">
              <a:buFont typeface="+mj-lt"/>
              <a:buNone/>
            </a:pPr>
            <a:endParaRPr lang="en-US" dirty="0"/>
          </a:p>
          <a:p>
            <a:pPr marL="0" indent="0">
              <a:buFont typeface="+mj-lt"/>
              <a:buNone/>
            </a:pPr>
            <a:r>
              <a:rPr lang="en-US" dirty="0"/>
              <a:t>This slide speaks to and demonstrates how our tutors can be   ‘focused, and providing one on one attention  to their students and how /he/she learns best.” We use this form with the Parent and or Child to determine child’s learning style. We then communicate what that style is to the tutor so he/she can best support  learning to identified learning style. </a:t>
            </a:r>
            <a:r>
              <a:rPr lang="en-US" i="1" dirty="0"/>
              <a:t>”Customized learning” </a:t>
            </a:r>
          </a:p>
          <a:p>
            <a:pPr marL="0" indent="0">
              <a:buFont typeface="+mj-lt"/>
              <a:buNone/>
            </a:pPr>
            <a:endParaRPr lang="en-US" dirty="0"/>
          </a:p>
          <a:p>
            <a:pPr marL="0" indent="0">
              <a:buFont typeface="+mj-lt"/>
              <a:buNone/>
            </a:pPr>
            <a:r>
              <a:rPr lang="en-US" dirty="0"/>
              <a:t>We explain to the parent that Given the current teacher to student ratios in a school classroom setting, it is difficult for a teacher to truly create plans for all learning types – sure they will endeavor to incorporate some of each learning style but when it’s not aligned with your child’s, that’s when the child is missing out.</a:t>
            </a:r>
          </a:p>
          <a:p>
            <a:pPr marL="0" indent="0">
              <a:buFont typeface="+mj-lt"/>
              <a:buNone/>
            </a:pPr>
            <a:endParaRPr lang="en-US" dirty="0"/>
          </a:p>
          <a:p>
            <a:pPr marL="0" indent="0">
              <a:buFont typeface="+mj-lt"/>
              <a:buNone/>
            </a:pPr>
            <a:r>
              <a:rPr lang="en-US" dirty="0"/>
              <a:t>At School is Easy, understanding the Learning style is key to engaging child and experiencing win moments.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275DD58-D855-A348-9A3F-671E1140181B}" type="slidenum">
              <a:rPr lang="en-US" smtClean="0"/>
              <a:t>8</a:t>
            </a:fld>
            <a:endParaRPr lang="en-US"/>
          </a:p>
        </p:txBody>
      </p:sp>
    </p:spTree>
    <p:extLst>
      <p:ext uri="{BB962C8B-B14F-4D97-AF65-F5344CB8AC3E}">
        <p14:creationId xmlns:p14="http://schemas.microsoft.com/office/powerpoint/2010/main" val="80028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0" indent="0">
              <a:buFont typeface="+mj-lt"/>
              <a:buNone/>
            </a:pPr>
            <a:r>
              <a:rPr lang="en-US" dirty="0"/>
              <a:t>From an Article in 2017 - </a:t>
            </a:r>
          </a:p>
          <a:p>
            <a:pPr marL="0" indent="0">
              <a:buFont typeface="+mj-lt"/>
              <a:buNone/>
            </a:pPr>
            <a:endParaRPr lang="en-US" dirty="0"/>
          </a:p>
          <a:p>
            <a:pPr marL="0" indent="0">
              <a:buFont typeface="+mj-lt"/>
              <a:buNone/>
            </a:pPr>
            <a:r>
              <a:rPr lang="en-US" dirty="0"/>
              <a:t>&lt;Say&gt;</a:t>
            </a:r>
          </a:p>
          <a:p>
            <a:pPr marL="0" indent="0">
              <a:buFont typeface="+mj-lt"/>
              <a:buNone/>
            </a:pPr>
            <a:r>
              <a:rPr lang="en-US" dirty="0"/>
              <a:t>Can you imagine if this is what is happening over a summer break of (in North America) 8 or 9 weeks – where are kids are today after 18 months of COVID shut in!!!!</a:t>
            </a:r>
          </a:p>
          <a:p>
            <a:pPr marL="0" indent="0">
              <a:buFont typeface="+mj-lt"/>
              <a:buNone/>
            </a:pPr>
            <a:endParaRPr lang="en-US" dirty="0"/>
          </a:p>
          <a:p>
            <a:pPr marL="0" indent="0">
              <a:buFont typeface="+mj-lt"/>
              <a:buNone/>
            </a:pPr>
            <a:r>
              <a:rPr lang="en-US" dirty="0"/>
              <a:t>There are A LOT of families who need our help desperately!!!!</a:t>
            </a:r>
          </a:p>
          <a:p>
            <a:pPr marL="0" indent="0">
              <a:buFont typeface="+mj-lt"/>
              <a:buNone/>
            </a:pPr>
            <a:endParaRPr lang="en-US" dirty="0"/>
          </a:p>
          <a:p>
            <a:pPr marL="0" indent="0">
              <a:buFont typeface="+mj-lt"/>
              <a:buNone/>
            </a:pPr>
            <a:endParaRPr lang="en-US" dirty="0"/>
          </a:p>
          <a:p>
            <a:pPr marL="0" indent="0">
              <a:buFont typeface="+mj-lt"/>
              <a:buNone/>
            </a:pPr>
            <a:r>
              <a:rPr lang="en-US" dirty="0"/>
              <a:t>&lt;Simply put&gt;</a:t>
            </a:r>
          </a:p>
          <a:p>
            <a:pPr marL="0" indent="0">
              <a:buFont typeface="+mj-lt"/>
              <a:buNone/>
            </a:pPr>
            <a:r>
              <a:rPr lang="en-US" dirty="0"/>
              <a:t>Long Breaks Cause learning Loss and therefore frustration having to play catch up – Child would be more engaged and confident from the get go.</a:t>
            </a:r>
          </a:p>
          <a:p>
            <a:pPr marL="0" indent="0">
              <a:buFont typeface="+mj-lt"/>
              <a:buNone/>
            </a:pPr>
            <a:endParaRPr lang="en-US" dirty="0"/>
          </a:p>
          <a:p>
            <a:pPr marL="0" indent="0">
              <a:buFont typeface="+mj-lt"/>
              <a:buNone/>
            </a:pPr>
            <a:r>
              <a:rPr lang="en-US" dirty="0"/>
              <a:t>How: we educate parents about learning loss and how this contributes to a child’s frustration upon returning to school. He or she is missing or forgets  the learning of key concepts.</a:t>
            </a:r>
          </a:p>
          <a:p>
            <a:pPr marL="0" indent="0">
              <a:buFont typeface="+mj-lt"/>
              <a:buNone/>
            </a:pPr>
            <a:endParaRPr lang="en-US" dirty="0"/>
          </a:p>
          <a:p>
            <a:pPr marL="0" indent="0">
              <a:buFont typeface="+mj-lt"/>
              <a:buNone/>
            </a:pPr>
            <a:r>
              <a:rPr lang="en-US" dirty="0"/>
              <a:t>&lt;ask&gt;</a:t>
            </a:r>
          </a:p>
          <a:p>
            <a:pPr marL="0" indent="0">
              <a:buFont typeface="+mj-lt"/>
              <a:buNone/>
            </a:pPr>
            <a:r>
              <a:rPr lang="en-US" dirty="0"/>
              <a:t>How many of you talk to your parents about Learning Loss</a:t>
            </a:r>
          </a:p>
          <a:p>
            <a:pPr marL="0" indent="0">
              <a:buFont typeface="+mj-lt"/>
              <a:buNone/>
            </a:pPr>
            <a:endParaRPr lang="en-US" dirty="0"/>
          </a:p>
          <a:p>
            <a:pPr marL="0" indent="0">
              <a:buFont typeface="+mj-lt"/>
              <a:buNone/>
            </a:pPr>
            <a:r>
              <a:rPr lang="en-US" dirty="0"/>
              <a:t>&lt;</a:t>
            </a:r>
            <a:r>
              <a:rPr lang="en-US" dirty="0" err="1"/>
              <a:t>segway</a:t>
            </a:r>
            <a:r>
              <a:rPr lang="en-US" dirty="0"/>
              <a:t>&gt;</a:t>
            </a:r>
          </a:p>
          <a:p>
            <a:pPr marL="0" indent="0">
              <a:buFont typeface="+mj-lt"/>
              <a:buNone/>
            </a:pPr>
            <a:r>
              <a:rPr lang="en-US" dirty="0"/>
              <a:t>have any of you used this tool to help demonstrate Learning Loss?</a:t>
            </a:r>
          </a:p>
          <a:p>
            <a:pPr marL="0" indent="0">
              <a:buFont typeface="+mj-lt"/>
              <a:buNone/>
            </a:pPr>
            <a:r>
              <a:rPr lang="en-US" dirty="0"/>
              <a:t>&lt;next slide&gt; to see tool&gt;</a:t>
            </a:r>
          </a:p>
        </p:txBody>
      </p:sp>
      <p:sp>
        <p:nvSpPr>
          <p:cNvPr id="4" name="Slide Number Placeholder 3"/>
          <p:cNvSpPr>
            <a:spLocks noGrp="1"/>
          </p:cNvSpPr>
          <p:nvPr>
            <p:ph type="sldNum" sz="quarter" idx="5"/>
          </p:nvPr>
        </p:nvSpPr>
        <p:spPr/>
        <p:txBody>
          <a:bodyPr/>
          <a:lstStyle/>
          <a:p>
            <a:fld id="{3275DD58-D855-A348-9A3F-671E1140181B}" type="slidenum">
              <a:rPr lang="en-US" smtClean="0"/>
              <a:t>9</a:t>
            </a:fld>
            <a:endParaRPr lang="en-US"/>
          </a:p>
        </p:txBody>
      </p:sp>
    </p:spTree>
    <p:extLst>
      <p:ext uri="{BB962C8B-B14F-4D97-AF65-F5344CB8AC3E}">
        <p14:creationId xmlns:p14="http://schemas.microsoft.com/office/powerpoint/2010/main" val="178899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FAE6-DEC8-C949-9705-2B8946D999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E9F70-946F-974A-B593-6EA2278DF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278AD6-CD79-3243-B424-751A9E27F79C}"/>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DC422CF3-F462-264F-A45E-97E8D7ED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2BEF2-3BE1-364A-B91E-3CAC5BB4DD58}"/>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350511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9999-F48E-2346-AFBB-BC2DB3B97D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EEB11B-F752-0243-812F-AB84F97C41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7C7CE-0410-1B4E-8AEA-4356A7FE4192}"/>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3895BDF9-0F46-1046-A2B8-ECF0E7C4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26F06-36DC-5740-8B95-813CBDEDBB35}"/>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4755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5D8B1F-23E7-4345-8D82-1AC02FDB0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F407A-60FB-4C43-B985-EE10D87FCA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9E9D9-BDE9-CB4A-AA18-500DA5B5D547}"/>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E37D6BBB-994C-144C-919E-0E3BE750A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699A4-D096-B144-9955-A945422E6BED}"/>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420920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83D2-D2B6-2C40-A81E-313BF940DD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45F4E-EA58-F640-BE9B-4144A91A1C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4D473-3C1A-B34D-8A93-E8EB9CB53C04}"/>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408CB3A2-F341-0043-9BD2-D0C98E700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89626-3BF3-3547-8BBD-9CE32DC8C3AE}"/>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43003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4F9E-D8BA-4D49-96C9-8779D5FAD0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85C637-C601-AD41-A93E-FEF18D25E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66DBA1-7CD8-F545-8726-9911B646F8D1}"/>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C5F5340A-19F7-D74F-B4D2-E7F1D9CAB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9A1D7-4DD1-7C41-9525-8F04579989AA}"/>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99685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1A46-C264-534D-82DE-BB226A055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E643B-3230-084B-A803-B8729AC3F7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D00C77-89D2-DD41-8308-11975B151E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5DB561-B3CF-4E44-B219-0EA61011E81C}"/>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6" name="Footer Placeholder 5">
            <a:extLst>
              <a:ext uri="{FF2B5EF4-FFF2-40B4-BE49-F238E27FC236}">
                <a16:creationId xmlns:a16="http://schemas.microsoft.com/office/drawing/2014/main" id="{4AAEED1E-47F6-F443-8C3D-39EDAB512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9CDCD-D9C6-2040-9FB0-42E8DEE89033}"/>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294220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6221-54D6-1847-BD79-970A39AE5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373713-9966-4A4C-B69E-6AA62AFFA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1D1FFB-E6AC-EF43-84FC-ADE860939D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922-15F5-B646-ADA3-FEB29573F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FBCEE6-2AB6-5246-BDDD-3986DF77C8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24526-FD78-1440-94B5-CD368E792AC1}"/>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8" name="Footer Placeholder 7">
            <a:extLst>
              <a:ext uri="{FF2B5EF4-FFF2-40B4-BE49-F238E27FC236}">
                <a16:creationId xmlns:a16="http://schemas.microsoft.com/office/drawing/2014/main" id="{174C44A5-EDCA-FA42-B7AB-538A1B7828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3A1B0-AEDB-2C4B-88F5-0068E3E98456}"/>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39296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392E-1B78-AA47-93D0-CB0102163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A7041C-9520-B247-ACA6-21C811DDA73A}"/>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4" name="Footer Placeholder 3">
            <a:extLst>
              <a:ext uri="{FF2B5EF4-FFF2-40B4-BE49-F238E27FC236}">
                <a16:creationId xmlns:a16="http://schemas.microsoft.com/office/drawing/2014/main" id="{87206CF5-07E1-C142-BC97-FEDF719D6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7915A2-FC11-954F-9F5C-10E064EEBD34}"/>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353637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10A37-5CC2-3C48-8BF8-561E1F43ADC9}"/>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3" name="Footer Placeholder 2">
            <a:extLst>
              <a:ext uri="{FF2B5EF4-FFF2-40B4-BE49-F238E27FC236}">
                <a16:creationId xmlns:a16="http://schemas.microsoft.com/office/drawing/2014/main" id="{F86ABF9F-B0A3-9D46-A3B4-157390D76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8F3EBD-E5EF-6247-BB9A-F61C2B4E45CB}"/>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27890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8D8D-283F-5046-B676-2DCE439DD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F35D66-35C7-CB44-97B5-7B54A7466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02E6C9-9891-E949-9610-040D595B9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9FBBB-83C0-A04E-8D89-7020DE27FD82}"/>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6" name="Footer Placeholder 5">
            <a:extLst>
              <a:ext uri="{FF2B5EF4-FFF2-40B4-BE49-F238E27FC236}">
                <a16:creationId xmlns:a16="http://schemas.microsoft.com/office/drawing/2014/main" id="{6A21242C-130B-6441-B550-32D1C5F8B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67F15-2BED-A544-B7B1-05B36536C69B}"/>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67743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D436-D67A-8346-BF6C-F09FC0659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C89EF1-8D87-8F4B-87BA-03406F3EC4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2C511-D277-944F-9F5A-08F169501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A2F0E-D9B1-9C42-9A50-77FE7530FB26}"/>
              </a:ext>
            </a:extLst>
          </p:cNvPr>
          <p:cNvSpPr>
            <a:spLocks noGrp="1"/>
          </p:cNvSpPr>
          <p:nvPr>
            <p:ph type="dt" sz="half" idx="10"/>
          </p:nvPr>
        </p:nvSpPr>
        <p:spPr/>
        <p:txBody>
          <a:bodyPr/>
          <a:lstStyle/>
          <a:p>
            <a:fld id="{529C6383-A9D0-DA4D-95D1-34C49B48DD6D}" type="datetimeFigureOut">
              <a:rPr lang="en-US" smtClean="0"/>
              <a:t>4/22/22</a:t>
            </a:fld>
            <a:endParaRPr lang="en-US"/>
          </a:p>
        </p:txBody>
      </p:sp>
      <p:sp>
        <p:nvSpPr>
          <p:cNvPr id="6" name="Footer Placeholder 5">
            <a:extLst>
              <a:ext uri="{FF2B5EF4-FFF2-40B4-BE49-F238E27FC236}">
                <a16:creationId xmlns:a16="http://schemas.microsoft.com/office/drawing/2014/main" id="{53A87833-67D4-6F45-866B-2A63FC4DB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D5F5B-9D1E-044D-8D6A-8252323687E6}"/>
              </a:ext>
            </a:extLst>
          </p:cNvPr>
          <p:cNvSpPr>
            <a:spLocks noGrp="1"/>
          </p:cNvSpPr>
          <p:nvPr>
            <p:ph type="sldNum" sz="quarter" idx="12"/>
          </p:nvPr>
        </p:nvSpPr>
        <p:spPr/>
        <p:txBody>
          <a:bodyPr/>
          <a:lstStyle/>
          <a:p>
            <a:fld id="{1767E964-0FC2-2545-BDA5-B06919C1A949}" type="slidenum">
              <a:rPr lang="en-US" smtClean="0"/>
              <a:t>‹#›</a:t>
            </a:fld>
            <a:endParaRPr lang="en-US"/>
          </a:p>
        </p:txBody>
      </p:sp>
    </p:spTree>
    <p:extLst>
      <p:ext uri="{BB962C8B-B14F-4D97-AF65-F5344CB8AC3E}">
        <p14:creationId xmlns:p14="http://schemas.microsoft.com/office/powerpoint/2010/main" val="209686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A99D6-660B-8543-B5D5-89A1CA75F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A887-AF60-4B45-9797-9F999CD83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F32DF-49B0-A147-B911-38DA6D2CB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C6383-A9D0-DA4D-95D1-34C49B48DD6D}" type="datetimeFigureOut">
              <a:rPr lang="en-US" smtClean="0"/>
              <a:t>4/22/22</a:t>
            </a:fld>
            <a:endParaRPr lang="en-US"/>
          </a:p>
        </p:txBody>
      </p:sp>
      <p:sp>
        <p:nvSpPr>
          <p:cNvPr id="5" name="Footer Placeholder 4">
            <a:extLst>
              <a:ext uri="{FF2B5EF4-FFF2-40B4-BE49-F238E27FC236}">
                <a16:creationId xmlns:a16="http://schemas.microsoft.com/office/drawing/2014/main" id="{16E988CA-6FB8-DC47-B2C9-7E881159A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92E330-45C5-084A-8143-F7999F9ED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E964-0FC2-2545-BDA5-B06919C1A949}" type="slidenum">
              <a:rPr lang="en-US" smtClean="0"/>
              <a:t>‹#›</a:t>
            </a:fld>
            <a:endParaRPr lang="en-US"/>
          </a:p>
        </p:txBody>
      </p:sp>
    </p:spTree>
    <p:extLst>
      <p:ext uri="{BB962C8B-B14F-4D97-AF65-F5344CB8AC3E}">
        <p14:creationId xmlns:p14="http://schemas.microsoft.com/office/powerpoint/2010/main" val="357910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thoughtco.com/steps-to-stop-the-summer-slide-40417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57F-71F5-4B4F-945B-D35FF974F97E}"/>
              </a:ext>
            </a:extLst>
          </p:cNvPr>
          <p:cNvSpPr/>
          <p:nvPr/>
        </p:nvSpPr>
        <p:spPr>
          <a:xfrm>
            <a:off x="908" y="908"/>
            <a:ext cx="7075711" cy="685799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10" name="Oval 9">
            <a:extLst>
              <a:ext uri="{FF2B5EF4-FFF2-40B4-BE49-F238E27FC236}">
                <a16:creationId xmlns:a16="http://schemas.microsoft.com/office/drawing/2014/main" id="{62B9EADA-B252-430E-A504-BF8F8E0201F2}"/>
              </a:ext>
            </a:extLst>
          </p:cNvPr>
          <p:cNvSpPr/>
          <p:nvPr/>
        </p:nvSpPr>
        <p:spPr>
          <a:xfrm>
            <a:off x="3518353" y="-46718"/>
            <a:ext cx="6894284" cy="6903356"/>
          </a:xfrm>
          <a:prstGeom prst="ellipse">
            <a:avLst/>
          </a:prstGeom>
          <a:solidFill>
            <a:srgbClr val="EA7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388FB1-C77F-4102-A13C-695DEB29A4EC}"/>
              </a:ext>
            </a:extLst>
          </p:cNvPr>
          <p:cNvSpPr/>
          <p:nvPr/>
        </p:nvSpPr>
        <p:spPr>
          <a:xfrm>
            <a:off x="3754209" y="7121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rawing&#10;&#10;Description generated with very high confidence">
            <a:extLst>
              <a:ext uri="{FF2B5EF4-FFF2-40B4-BE49-F238E27FC236}">
                <a16:creationId xmlns:a16="http://schemas.microsoft.com/office/drawing/2014/main" id="{8FA3377E-CA96-49E2-965C-92F547E1CFF6}"/>
              </a:ext>
            </a:extLst>
          </p:cNvPr>
          <p:cNvPicPr>
            <a:picLocks noChangeAspect="1"/>
          </p:cNvPicPr>
          <p:nvPr/>
        </p:nvPicPr>
        <p:blipFill>
          <a:blip r:embed="rId3"/>
          <a:stretch>
            <a:fillRect/>
          </a:stretch>
        </p:blipFill>
        <p:spPr>
          <a:xfrm>
            <a:off x="9614283" y="4777717"/>
            <a:ext cx="2053772" cy="1597440"/>
          </a:xfrm>
          <a:prstGeom prst="rect">
            <a:avLst/>
          </a:prstGeom>
        </p:spPr>
      </p:pic>
      <p:sp>
        <p:nvSpPr>
          <p:cNvPr id="3" name="Subtitle 2"/>
          <p:cNvSpPr>
            <a:spLocks noGrp="1"/>
          </p:cNvSpPr>
          <p:nvPr>
            <p:ph type="subTitle" idx="1"/>
          </p:nvPr>
        </p:nvSpPr>
        <p:spPr>
          <a:xfrm>
            <a:off x="3520977" y="2033714"/>
            <a:ext cx="9144000" cy="2006658"/>
          </a:xfrm>
        </p:spPr>
        <p:txBody>
          <a:bodyPr vert="horz" lIns="91440" tIns="45720" rIns="91440" bIns="45720" rtlCol="0" anchor="t">
            <a:normAutofit lnSpcReduction="10000"/>
          </a:bodyPr>
          <a:lstStyle/>
          <a:p>
            <a:r>
              <a:rPr lang="en-US" sz="5400" dirty="0">
                <a:solidFill>
                  <a:schemeClr val="bg2">
                    <a:lumMod val="50000"/>
                  </a:schemeClr>
                </a:solidFill>
                <a:latin typeface="Arial Nova"/>
                <a:cs typeface="Calibri"/>
              </a:rPr>
              <a:t>School is Easy</a:t>
            </a:r>
          </a:p>
          <a:p>
            <a:r>
              <a:rPr lang="en-US" sz="4000" b="1" dirty="0">
                <a:solidFill>
                  <a:schemeClr val="bg2">
                    <a:lumMod val="50000"/>
                  </a:schemeClr>
                </a:solidFill>
                <a:latin typeface="Arial Nova"/>
                <a:cs typeface="Calibri"/>
              </a:rPr>
              <a:t>HOW We Do What We Do</a:t>
            </a:r>
          </a:p>
          <a:p>
            <a:r>
              <a:rPr lang="en-US" sz="2800" dirty="0">
                <a:solidFill>
                  <a:schemeClr val="bg2">
                    <a:lumMod val="50000"/>
                  </a:schemeClr>
                </a:solidFill>
                <a:latin typeface="Arial Nova"/>
                <a:cs typeface="Calibri"/>
              </a:rPr>
              <a:t>Product Knowledge</a:t>
            </a:r>
          </a:p>
        </p:txBody>
      </p:sp>
    </p:spTree>
    <p:extLst>
      <p:ext uri="{BB962C8B-B14F-4D97-AF65-F5344CB8AC3E}">
        <p14:creationId xmlns:p14="http://schemas.microsoft.com/office/powerpoint/2010/main" val="212175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pic>
        <p:nvPicPr>
          <p:cNvPr id="10" name="Google Shape;145;g8706749a26_0_0">
            <a:extLst>
              <a:ext uri="{FF2B5EF4-FFF2-40B4-BE49-F238E27FC236}">
                <a16:creationId xmlns:a16="http://schemas.microsoft.com/office/drawing/2014/main" id="{4B3275F1-0327-8347-AEBA-84559C232E62}"/>
              </a:ext>
            </a:extLst>
          </p:cNvPr>
          <p:cNvPicPr preferRelativeResize="0"/>
          <p:nvPr/>
        </p:nvPicPr>
        <p:blipFill rotWithShape="1">
          <a:blip r:embed="rId4">
            <a:alphaModFix/>
          </a:blip>
          <a:srcRect/>
          <a:stretch/>
        </p:blipFill>
        <p:spPr>
          <a:xfrm>
            <a:off x="2698918" y="2621011"/>
            <a:ext cx="7840650" cy="1730350"/>
          </a:xfrm>
          <a:prstGeom prst="rect">
            <a:avLst/>
          </a:prstGeom>
          <a:noFill/>
          <a:ln>
            <a:noFill/>
          </a:ln>
        </p:spPr>
      </p:pic>
      <p:sp>
        <p:nvSpPr>
          <p:cNvPr id="12" name="Subtitle 2">
            <a:extLst>
              <a:ext uri="{FF2B5EF4-FFF2-40B4-BE49-F238E27FC236}">
                <a16:creationId xmlns:a16="http://schemas.microsoft.com/office/drawing/2014/main" id="{42405114-D76F-5B46-B91D-9D6DFCFAA956}"/>
              </a:ext>
            </a:extLst>
          </p:cNvPr>
          <p:cNvSpPr txBox="1">
            <a:spLocks/>
          </p:cNvSpPr>
          <p:nvPr/>
        </p:nvSpPr>
        <p:spPr>
          <a:xfrm>
            <a:off x="1527173" y="186609"/>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Learning Loss</a:t>
            </a: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416735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pic>
        <p:nvPicPr>
          <p:cNvPr id="10" name="Picture 9">
            <a:extLst>
              <a:ext uri="{FF2B5EF4-FFF2-40B4-BE49-F238E27FC236}">
                <a16:creationId xmlns:a16="http://schemas.microsoft.com/office/drawing/2014/main" id="{733385CA-D152-5545-854C-BBFE8DB91C62}"/>
              </a:ext>
            </a:extLst>
          </p:cNvPr>
          <p:cNvPicPr>
            <a:picLocks noChangeAspect="1"/>
          </p:cNvPicPr>
          <p:nvPr/>
        </p:nvPicPr>
        <p:blipFill>
          <a:blip r:embed="rId4"/>
          <a:stretch>
            <a:fillRect/>
          </a:stretch>
        </p:blipFill>
        <p:spPr>
          <a:xfrm>
            <a:off x="588397" y="2586151"/>
            <a:ext cx="4597111" cy="3202794"/>
          </a:xfrm>
          <a:prstGeom prst="rect">
            <a:avLst/>
          </a:prstGeom>
        </p:spPr>
      </p:pic>
      <p:pic>
        <p:nvPicPr>
          <p:cNvPr id="12" name="Picture 11">
            <a:extLst>
              <a:ext uri="{FF2B5EF4-FFF2-40B4-BE49-F238E27FC236}">
                <a16:creationId xmlns:a16="http://schemas.microsoft.com/office/drawing/2014/main" id="{0362CB69-2F78-CC40-912D-7551FF6AFFA0}"/>
              </a:ext>
            </a:extLst>
          </p:cNvPr>
          <p:cNvPicPr>
            <a:picLocks noChangeAspect="1"/>
          </p:cNvPicPr>
          <p:nvPr/>
        </p:nvPicPr>
        <p:blipFill>
          <a:blip r:embed="rId5"/>
          <a:stretch>
            <a:fillRect/>
          </a:stretch>
        </p:blipFill>
        <p:spPr>
          <a:xfrm>
            <a:off x="6992820" y="2376338"/>
            <a:ext cx="4134959" cy="3202072"/>
          </a:xfrm>
          <a:prstGeom prst="rect">
            <a:avLst/>
          </a:prstGeom>
        </p:spPr>
      </p:pic>
      <p:sp>
        <p:nvSpPr>
          <p:cNvPr id="14" name="Subtitle 2">
            <a:extLst>
              <a:ext uri="{FF2B5EF4-FFF2-40B4-BE49-F238E27FC236}">
                <a16:creationId xmlns:a16="http://schemas.microsoft.com/office/drawing/2014/main" id="{E41341C7-7B5C-8145-A0EB-F2E9E8530513}"/>
              </a:ext>
            </a:extLst>
          </p:cNvPr>
          <p:cNvSpPr txBox="1">
            <a:spLocks/>
          </p:cNvSpPr>
          <p:nvPr/>
        </p:nvSpPr>
        <p:spPr>
          <a:xfrm>
            <a:off x="1527173" y="186609"/>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a:t>
            </a:r>
            <a:r>
              <a:rPr lang="en-US" sz="3200" u="sng" dirty="0">
                <a:solidFill>
                  <a:schemeClr val="accent1"/>
                </a:solidFill>
                <a:latin typeface="Arial Nova"/>
                <a:ea typeface="+mn-lt"/>
                <a:cs typeface="+mn-lt"/>
              </a:rPr>
              <a:t>Academic Foundation</a:t>
            </a:r>
            <a:endParaRPr lang="en-US" sz="2400" u="sng" dirty="0">
              <a:solidFill>
                <a:schemeClr val="accent1"/>
              </a:solidFill>
              <a:latin typeface="Arial Nova"/>
              <a:ea typeface="+mn-lt"/>
              <a:cs typeface="+mn-lt"/>
            </a:endParaRPr>
          </a:p>
        </p:txBody>
      </p:sp>
    </p:spTree>
    <p:extLst>
      <p:ext uri="{BB962C8B-B14F-4D97-AF65-F5344CB8AC3E}">
        <p14:creationId xmlns:p14="http://schemas.microsoft.com/office/powerpoint/2010/main" val="333577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9E8BEE6B-825F-4F47-B5C5-03920EE28081}"/>
              </a:ext>
            </a:extLst>
          </p:cNvPr>
          <p:cNvSpPr txBox="1">
            <a:spLocks/>
          </p:cNvSpPr>
          <p:nvPr/>
        </p:nvSpPr>
        <p:spPr>
          <a:xfrm>
            <a:off x="1435325" y="2040653"/>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Recommendation Guide</a:t>
            </a: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82593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0" name="Subtitle 2">
            <a:extLst>
              <a:ext uri="{FF2B5EF4-FFF2-40B4-BE49-F238E27FC236}">
                <a16:creationId xmlns:a16="http://schemas.microsoft.com/office/drawing/2014/main" id="{508BDA79-36C0-AF4F-A1F4-BF43DF13B97E}"/>
              </a:ext>
            </a:extLst>
          </p:cNvPr>
          <p:cNvSpPr txBox="1">
            <a:spLocks/>
          </p:cNvSpPr>
          <p:nvPr/>
        </p:nvSpPr>
        <p:spPr>
          <a:xfrm>
            <a:off x="1435325" y="2206795"/>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Success Pricing and Strategy </a:t>
            </a: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44436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0" name="Subtitle 2">
            <a:extLst>
              <a:ext uri="{FF2B5EF4-FFF2-40B4-BE49-F238E27FC236}">
                <a16:creationId xmlns:a16="http://schemas.microsoft.com/office/drawing/2014/main" id="{6ABB9514-B157-7745-A2B8-5973CBBF12E5}"/>
              </a:ext>
            </a:extLst>
          </p:cNvPr>
          <p:cNvSpPr txBox="1">
            <a:spLocks/>
          </p:cNvSpPr>
          <p:nvPr/>
        </p:nvSpPr>
        <p:spPr>
          <a:xfrm>
            <a:off x="1527173" y="2585837"/>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Tutor Matching</a:t>
            </a: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322045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43908"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014763" y="276302"/>
            <a:ext cx="9144000" cy="6218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latin typeface="Arial Nova"/>
                <a:cs typeface="Calibri"/>
              </a:rPr>
              <a:t> Next Steps</a:t>
            </a:r>
          </a:p>
          <a:p>
            <a:pPr marL="0" indent="0" algn="ctr">
              <a:buNone/>
            </a:pPr>
            <a:endParaRPr lang="en-US" sz="2400" dirty="0">
              <a:solidFill>
                <a:schemeClr val="bg2">
                  <a:lumMod val="50000"/>
                </a:schemeClr>
              </a:solidFill>
              <a:latin typeface="Arial Nova"/>
              <a:cs typeface="Calibri"/>
            </a:endParaRPr>
          </a:p>
          <a:p>
            <a:pPr marL="514350" indent="-514350">
              <a:buFont typeface="+mj-lt"/>
              <a:buAutoNum type="arabicPeriod"/>
            </a:pPr>
            <a:r>
              <a:rPr lang="en-US" sz="3200" dirty="0">
                <a:solidFill>
                  <a:schemeClr val="bg2">
                    <a:lumMod val="50000"/>
                  </a:schemeClr>
                </a:solidFill>
                <a:latin typeface="Arial Nova"/>
                <a:cs typeface="Calibri"/>
              </a:rPr>
              <a:t>Learn and Practice </a:t>
            </a:r>
            <a:r>
              <a:rPr lang="en-US" sz="3200" i="1" dirty="0">
                <a:solidFill>
                  <a:schemeClr val="bg2">
                    <a:lumMod val="50000"/>
                  </a:schemeClr>
                </a:solidFill>
                <a:latin typeface="Arial Nova"/>
                <a:cs typeface="Calibri"/>
              </a:rPr>
              <a:t>How we do what we do</a:t>
            </a:r>
            <a:r>
              <a:rPr lang="en-US" sz="3200" dirty="0">
                <a:solidFill>
                  <a:schemeClr val="bg2">
                    <a:lumMod val="50000"/>
                  </a:schemeClr>
                </a:solidFill>
                <a:latin typeface="Arial Nova"/>
                <a:cs typeface="Calibri"/>
              </a:rPr>
              <a:t>.</a:t>
            </a:r>
          </a:p>
          <a:p>
            <a:pPr marL="1090613" lvl="1" indent="-633413">
              <a:buAutoNum type="arabicPeriod"/>
            </a:pPr>
            <a:r>
              <a:rPr lang="en-US" sz="2000" dirty="0">
                <a:solidFill>
                  <a:schemeClr val="bg2">
                    <a:lumMod val="50000"/>
                  </a:schemeClr>
                </a:solidFill>
                <a:latin typeface="Arial Nova"/>
                <a:cs typeface="Calibri"/>
              </a:rPr>
              <a:t>SIE &amp; Tutoring Process</a:t>
            </a:r>
          </a:p>
          <a:p>
            <a:pPr marL="1090613" lvl="1" indent="-633413">
              <a:buAutoNum type="arabicPeriod"/>
            </a:pPr>
            <a:r>
              <a:rPr lang="en-US" sz="2000" dirty="0">
                <a:solidFill>
                  <a:schemeClr val="bg2">
                    <a:lumMod val="50000"/>
                  </a:schemeClr>
                </a:solidFill>
                <a:latin typeface="Arial Nova"/>
                <a:cs typeface="Calibri"/>
              </a:rPr>
              <a:t>SIE Homework App</a:t>
            </a:r>
          </a:p>
          <a:p>
            <a:pPr marL="1090613" lvl="1" indent="-633413">
              <a:buAutoNum type="arabicPeriod"/>
            </a:pPr>
            <a:r>
              <a:rPr lang="en-US" sz="2000" dirty="0">
                <a:solidFill>
                  <a:schemeClr val="bg2">
                    <a:lumMod val="50000"/>
                  </a:schemeClr>
                </a:solidFill>
                <a:latin typeface="Arial Nova"/>
                <a:cs typeface="Calibri"/>
              </a:rPr>
              <a:t>Assessments: Learning Style, Learning Loss and Academic Foundation</a:t>
            </a:r>
          </a:p>
          <a:p>
            <a:pPr marL="633413" indent="-633413">
              <a:buAutoNum type="arabicPeriod"/>
            </a:pPr>
            <a:endParaRPr lang="en-US" sz="3200" dirty="0">
              <a:solidFill>
                <a:schemeClr val="bg2">
                  <a:lumMod val="50000"/>
                </a:schemeClr>
              </a:solidFill>
              <a:latin typeface="Arial Nova"/>
              <a:cs typeface="Calibri"/>
            </a:endParaRPr>
          </a:p>
          <a:p>
            <a:pPr marL="633413" indent="-633413">
              <a:buAutoNum type="arabicPeriod"/>
            </a:pPr>
            <a:r>
              <a:rPr lang="en-US" sz="3200" dirty="0">
                <a:solidFill>
                  <a:schemeClr val="bg2">
                    <a:lumMod val="50000"/>
                  </a:schemeClr>
                </a:solidFill>
                <a:latin typeface="Arial Nova"/>
                <a:cs typeface="Calibri"/>
              </a:rPr>
              <a:t>Learn, Understand and Apply, </a:t>
            </a:r>
            <a:r>
              <a:rPr lang="en-US" sz="3200" i="1" dirty="0">
                <a:solidFill>
                  <a:schemeClr val="bg2">
                    <a:lumMod val="50000"/>
                  </a:schemeClr>
                </a:solidFill>
                <a:latin typeface="Arial Nova"/>
                <a:cs typeface="Calibri"/>
              </a:rPr>
              <a:t>How we do what we do</a:t>
            </a:r>
            <a:endParaRPr lang="en-US" sz="3200" dirty="0">
              <a:solidFill>
                <a:schemeClr val="bg2">
                  <a:lumMod val="50000"/>
                </a:schemeClr>
              </a:solidFill>
              <a:latin typeface="Arial Nova"/>
              <a:cs typeface="Calibri"/>
            </a:endParaRPr>
          </a:p>
          <a:p>
            <a:pPr marL="1090613" lvl="1" indent="-633413">
              <a:buAutoNum type="arabicPeriod"/>
            </a:pPr>
            <a:r>
              <a:rPr lang="en-US" sz="2000" dirty="0">
                <a:solidFill>
                  <a:schemeClr val="bg2">
                    <a:lumMod val="50000"/>
                  </a:schemeClr>
                </a:solidFill>
                <a:latin typeface="Arial Nova"/>
                <a:cs typeface="Calibri"/>
              </a:rPr>
              <a:t>Recommendation Guide</a:t>
            </a:r>
          </a:p>
          <a:p>
            <a:pPr marL="1090613" lvl="1" indent="-633413">
              <a:buAutoNum type="arabicPeriod"/>
            </a:pPr>
            <a:r>
              <a:rPr lang="en-US" sz="2000" dirty="0">
                <a:solidFill>
                  <a:schemeClr val="bg2">
                    <a:lumMod val="50000"/>
                  </a:schemeClr>
                </a:solidFill>
                <a:latin typeface="Arial Nova"/>
                <a:cs typeface="Calibri"/>
              </a:rPr>
              <a:t>Success Packages and Pricing</a:t>
            </a:r>
          </a:p>
          <a:p>
            <a:pPr marL="1090613" lvl="1" indent="-633413">
              <a:buAutoNum type="arabicPeriod"/>
            </a:pPr>
            <a:r>
              <a:rPr lang="en-US" sz="2000" dirty="0">
                <a:solidFill>
                  <a:schemeClr val="bg2">
                    <a:lumMod val="50000"/>
                  </a:schemeClr>
                </a:solidFill>
                <a:latin typeface="Arial Nova"/>
                <a:cs typeface="Calibri"/>
              </a:rPr>
              <a:t>Tutor Match</a:t>
            </a:r>
          </a:p>
        </p:txBody>
      </p:sp>
    </p:spTree>
    <p:extLst>
      <p:ext uri="{BB962C8B-B14F-4D97-AF65-F5344CB8AC3E}">
        <p14:creationId xmlns:p14="http://schemas.microsoft.com/office/powerpoint/2010/main" val="410475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65173" y="3174"/>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1883380"/>
            <a:ext cx="9631590" cy="47474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bg2">
                    <a:lumMod val="50000"/>
                  </a:schemeClr>
                </a:solidFill>
                <a:latin typeface="Arial Nova"/>
                <a:cs typeface="Calibri"/>
              </a:rPr>
              <a:t>Product Knowledge </a:t>
            </a:r>
            <a:r>
              <a:rPr lang="en-US" sz="2000" dirty="0">
                <a:solidFill>
                  <a:schemeClr val="bg2">
                    <a:lumMod val="50000"/>
                  </a:schemeClr>
                </a:solidFill>
                <a:latin typeface="Arial Nova"/>
                <a:cs typeface="Calibri"/>
              </a:rPr>
              <a:t>(as part of our Foundation / our Brand)</a:t>
            </a:r>
          </a:p>
          <a:p>
            <a:pPr marL="514350" indent="-514350">
              <a:buFont typeface="+mj-lt"/>
              <a:buAutoNum type="arabicPeriod"/>
            </a:pPr>
            <a:r>
              <a:rPr lang="en-US" sz="2800" dirty="0">
                <a:solidFill>
                  <a:schemeClr val="bg2">
                    <a:lumMod val="50000"/>
                  </a:schemeClr>
                </a:solidFill>
                <a:latin typeface="Arial Nova"/>
                <a:cs typeface="Calibri"/>
              </a:rPr>
              <a:t>Unique Selling / Value Proposition</a:t>
            </a:r>
          </a:p>
          <a:p>
            <a:pPr marL="514350" indent="-514350">
              <a:buAutoNum type="arabicPeriod"/>
            </a:pPr>
            <a:r>
              <a:rPr lang="en-US" sz="3200" dirty="0">
                <a:solidFill>
                  <a:schemeClr val="bg2">
                    <a:lumMod val="50000"/>
                  </a:schemeClr>
                </a:solidFill>
                <a:latin typeface="Arial Nova"/>
                <a:cs typeface="Calibri"/>
              </a:rPr>
              <a:t>School is Easy &amp; Tutoring Process</a:t>
            </a:r>
          </a:p>
          <a:p>
            <a:pPr marL="514350" indent="-514350">
              <a:buAutoNum type="arabicPeriod"/>
            </a:pPr>
            <a:r>
              <a:rPr lang="en-US" sz="3200" dirty="0">
                <a:solidFill>
                  <a:schemeClr val="bg2">
                    <a:lumMod val="50000"/>
                  </a:schemeClr>
                </a:solidFill>
                <a:latin typeface="Arial Nova"/>
                <a:cs typeface="Calibri"/>
              </a:rPr>
              <a:t>Homework App </a:t>
            </a:r>
          </a:p>
          <a:p>
            <a:pPr marL="514350" indent="-514350">
              <a:buAutoNum type="arabicPeriod"/>
            </a:pPr>
            <a:r>
              <a:rPr lang="en-US" sz="3200" dirty="0">
                <a:solidFill>
                  <a:schemeClr val="bg2">
                    <a:lumMod val="50000"/>
                  </a:schemeClr>
                </a:solidFill>
                <a:latin typeface="Arial Nova"/>
                <a:cs typeface="Calibri"/>
              </a:rPr>
              <a:t>Assessments</a:t>
            </a:r>
          </a:p>
          <a:p>
            <a:pPr marL="971550" lvl="1" indent="-514350">
              <a:buAutoNum type="arabicPeriod"/>
            </a:pPr>
            <a:r>
              <a:rPr lang="en-US" sz="2600" dirty="0">
                <a:solidFill>
                  <a:schemeClr val="bg2">
                    <a:lumMod val="50000"/>
                  </a:schemeClr>
                </a:solidFill>
                <a:latin typeface="Arial Nova"/>
                <a:cs typeface="Calibri"/>
              </a:rPr>
              <a:t>Learning Style</a:t>
            </a:r>
          </a:p>
          <a:p>
            <a:pPr marL="971550" lvl="1" indent="-514350">
              <a:buAutoNum type="arabicPeriod"/>
            </a:pPr>
            <a:r>
              <a:rPr lang="en-US" sz="3000" dirty="0">
                <a:solidFill>
                  <a:schemeClr val="bg2">
                    <a:lumMod val="50000"/>
                  </a:schemeClr>
                </a:solidFill>
                <a:latin typeface="Arial Nova"/>
                <a:cs typeface="Calibri"/>
              </a:rPr>
              <a:t>Learning Loss</a:t>
            </a:r>
          </a:p>
          <a:p>
            <a:pPr marL="971550" lvl="1" indent="-514350">
              <a:buAutoNum type="arabicPeriod"/>
            </a:pPr>
            <a:r>
              <a:rPr lang="en-US" sz="3000" dirty="0">
                <a:solidFill>
                  <a:schemeClr val="bg2">
                    <a:lumMod val="50000"/>
                  </a:schemeClr>
                </a:solidFill>
                <a:latin typeface="Arial Nova"/>
                <a:cs typeface="Calibri"/>
              </a:rPr>
              <a:t>Academic Foundation</a:t>
            </a:r>
          </a:p>
        </p:txBody>
      </p:sp>
      <p:sp>
        <p:nvSpPr>
          <p:cNvPr id="10" name="Subtitle 2">
            <a:extLst>
              <a:ext uri="{FF2B5EF4-FFF2-40B4-BE49-F238E27FC236}">
                <a16:creationId xmlns:a16="http://schemas.microsoft.com/office/drawing/2014/main" id="{9ACD6E66-DA15-3944-B2A9-D66CD52007F7}"/>
              </a:ext>
            </a:extLst>
          </p:cNvPr>
          <p:cNvSpPr txBox="1">
            <a:spLocks/>
          </p:cNvSpPr>
          <p:nvPr/>
        </p:nvSpPr>
        <p:spPr>
          <a:xfrm>
            <a:off x="1908173" y="211854"/>
            <a:ext cx="9906001" cy="13616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Main Topics</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a:p>
            <a:pPr marL="0" indent="0">
              <a:lnSpc>
                <a:spcPct val="150000"/>
              </a:lnSpc>
              <a:spcBef>
                <a:spcPts val="0"/>
              </a:spcBef>
              <a:buNone/>
            </a:pPr>
            <a:endParaRPr lang="en-US" sz="2400" dirty="0">
              <a:solidFill>
                <a:schemeClr val="bg2">
                  <a:lumMod val="50000"/>
                </a:schemeClr>
              </a:solidFill>
              <a:latin typeface="Arial Nova"/>
              <a:ea typeface="+mn-lt"/>
              <a:cs typeface="+mn-lt"/>
            </a:endParaRP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47444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3" y="292934"/>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Unique Selling Proposition (USP)</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
        <p:nvSpPr>
          <p:cNvPr id="2" name="TextBox 1">
            <a:extLst>
              <a:ext uri="{FF2B5EF4-FFF2-40B4-BE49-F238E27FC236}">
                <a16:creationId xmlns:a16="http://schemas.microsoft.com/office/drawing/2014/main" id="{5D111CE2-51EA-2349-A335-A215AF037DCE}"/>
              </a:ext>
            </a:extLst>
          </p:cNvPr>
          <p:cNvSpPr txBox="1"/>
          <p:nvPr/>
        </p:nvSpPr>
        <p:spPr>
          <a:xfrm>
            <a:off x="1409732" y="2185529"/>
            <a:ext cx="10140881" cy="4062651"/>
          </a:xfrm>
          <a:prstGeom prst="rect">
            <a:avLst/>
          </a:prstGeom>
          <a:noFill/>
        </p:spPr>
        <p:txBody>
          <a:bodyPr wrap="square" rtlCol="0">
            <a:spAutoFit/>
          </a:bodyPr>
          <a:lstStyle/>
          <a:p>
            <a:pPr marL="514350" lvl="0" indent="-514350">
              <a:buClr>
                <a:schemeClr val="bg2">
                  <a:lumMod val="50000"/>
                </a:schemeClr>
              </a:buClr>
              <a:buSzPts val="3600"/>
              <a:buFont typeface="+mj-lt"/>
              <a:buAutoNum type="arabicPeriod"/>
            </a:pPr>
            <a:r>
              <a:rPr lang="en-CA" sz="3000" i="1" dirty="0">
                <a:solidFill>
                  <a:schemeClr val="bg2">
                    <a:lumMod val="25000"/>
                  </a:schemeClr>
                </a:solidFill>
                <a:ea typeface="Hind Medium"/>
                <a:cs typeface="Hind Medium"/>
                <a:sym typeface="Hind Medium"/>
              </a:rPr>
              <a:t>At School is Easy, </a:t>
            </a:r>
            <a:r>
              <a:rPr lang="en-CA" sz="3000" dirty="0">
                <a:solidFill>
                  <a:schemeClr val="bg2">
                    <a:lumMod val="25000"/>
                  </a:schemeClr>
                </a:solidFill>
                <a:ea typeface="Hind Medium"/>
                <a:cs typeface="Hind Medium"/>
                <a:sym typeface="Hind Medium"/>
              </a:rPr>
              <a:t>we personalize learning</a:t>
            </a:r>
          </a:p>
          <a:p>
            <a:pPr marL="555750" lvl="0" indent="-514350">
              <a:buClr>
                <a:schemeClr val="bg2">
                  <a:lumMod val="50000"/>
                </a:schemeClr>
              </a:buClr>
              <a:buSzPts val="3600"/>
              <a:buFont typeface="+mj-lt"/>
              <a:buAutoNum type="arabicPeriod"/>
            </a:pPr>
            <a:endParaRPr lang="en-CA" sz="3000" i="1" dirty="0">
              <a:solidFill>
                <a:schemeClr val="bg2">
                  <a:lumMod val="25000"/>
                </a:schemeClr>
              </a:solidFill>
              <a:ea typeface="Hind Medium"/>
              <a:cs typeface="Hind Medium"/>
              <a:sym typeface="Hind Medium"/>
            </a:endParaRPr>
          </a:p>
          <a:p>
            <a:pPr marL="555750" lvl="0" indent="-514350">
              <a:buClr>
                <a:schemeClr val="bg2">
                  <a:lumMod val="50000"/>
                </a:schemeClr>
              </a:buClr>
              <a:buSzPts val="3600"/>
              <a:buFont typeface="+mj-lt"/>
              <a:buAutoNum type="arabicPeriod"/>
            </a:pPr>
            <a:r>
              <a:rPr lang="en-CA" sz="3000" i="1" dirty="0">
                <a:solidFill>
                  <a:schemeClr val="bg2">
                    <a:lumMod val="25000"/>
                  </a:schemeClr>
                </a:solidFill>
                <a:ea typeface="Hind Medium"/>
                <a:cs typeface="Hind Medium"/>
                <a:sym typeface="Hind Medium"/>
              </a:rPr>
              <a:t>At School is Easy, </a:t>
            </a:r>
            <a:r>
              <a:rPr lang="en-CA" sz="3000" dirty="0">
                <a:solidFill>
                  <a:schemeClr val="bg2">
                    <a:lumMod val="25000"/>
                  </a:schemeClr>
                </a:solidFill>
                <a:ea typeface="Hind Medium"/>
                <a:cs typeface="Hind Medium"/>
                <a:sym typeface="Hind Medium"/>
              </a:rPr>
              <a:t>we are here to meet our students’ needs &amp; goals</a:t>
            </a:r>
          </a:p>
          <a:p>
            <a:pPr marL="514350" lvl="0" indent="-514350">
              <a:buClr>
                <a:schemeClr val="bg2">
                  <a:lumMod val="50000"/>
                </a:schemeClr>
              </a:buClr>
              <a:buSzPts val="3600"/>
              <a:buFont typeface="+mj-lt"/>
              <a:buAutoNum type="arabicPeriod"/>
            </a:pPr>
            <a:endParaRPr lang="en-CA" sz="3000" i="1" dirty="0">
              <a:solidFill>
                <a:schemeClr val="bg2">
                  <a:lumMod val="25000"/>
                </a:schemeClr>
              </a:solidFill>
              <a:ea typeface="Hind Medium"/>
              <a:cs typeface="Hind Medium"/>
              <a:sym typeface="Hind Medium"/>
            </a:endParaRPr>
          </a:p>
          <a:p>
            <a:pPr marL="514350" lvl="0" indent="-514350">
              <a:buClr>
                <a:schemeClr val="bg2">
                  <a:lumMod val="50000"/>
                </a:schemeClr>
              </a:buClr>
              <a:buSzPts val="3600"/>
              <a:buFont typeface="+mj-lt"/>
              <a:buAutoNum type="arabicPeriod"/>
            </a:pPr>
            <a:r>
              <a:rPr lang="en-CA" sz="3000" i="1" dirty="0">
                <a:solidFill>
                  <a:schemeClr val="bg2">
                    <a:lumMod val="25000"/>
                  </a:schemeClr>
                </a:solidFill>
                <a:ea typeface="Hind Medium"/>
                <a:cs typeface="Hind Medium"/>
                <a:sym typeface="Hind Medium"/>
              </a:rPr>
              <a:t>At School is Easy, </a:t>
            </a:r>
            <a:r>
              <a:rPr lang="en-CA" sz="3000" dirty="0">
                <a:solidFill>
                  <a:schemeClr val="bg2">
                    <a:lumMod val="25000"/>
                  </a:schemeClr>
                </a:solidFill>
                <a:ea typeface="Hind Medium"/>
                <a:cs typeface="Hind Medium"/>
                <a:sym typeface="Hind Medium"/>
              </a:rPr>
              <a:t>we work together to make a difference</a:t>
            </a:r>
          </a:p>
          <a:p>
            <a:pPr marL="514350" lvl="0" indent="-514350">
              <a:buClr>
                <a:schemeClr val="bg2">
                  <a:lumMod val="50000"/>
                </a:schemeClr>
              </a:buClr>
              <a:buSzPts val="3600"/>
              <a:buFont typeface="+mj-lt"/>
              <a:buAutoNum type="arabicPeriod"/>
            </a:pPr>
            <a:endParaRPr lang="en-CA" sz="3000" i="1" dirty="0">
              <a:solidFill>
                <a:schemeClr val="bg2">
                  <a:lumMod val="25000"/>
                </a:schemeClr>
              </a:solidFill>
              <a:ea typeface="Hind Medium"/>
              <a:cs typeface="Hind Medium"/>
              <a:sym typeface="Hind Medium"/>
            </a:endParaRPr>
          </a:p>
          <a:p>
            <a:pPr marL="514350" lvl="0" indent="-514350">
              <a:buClr>
                <a:schemeClr val="bg2">
                  <a:lumMod val="50000"/>
                </a:schemeClr>
              </a:buClr>
              <a:buSzPts val="3600"/>
              <a:buFont typeface="+mj-lt"/>
              <a:buAutoNum type="arabicPeriod"/>
            </a:pPr>
            <a:r>
              <a:rPr lang="en-CA" sz="3000" i="1" dirty="0">
                <a:solidFill>
                  <a:schemeClr val="bg2">
                    <a:lumMod val="25000"/>
                  </a:schemeClr>
                </a:solidFill>
                <a:ea typeface="Hind Medium"/>
                <a:cs typeface="Hind Medium"/>
                <a:sym typeface="Hind Medium"/>
              </a:rPr>
              <a:t>At School is Easy,  w</a:t>
            </a:r>
            <a:r>
              <a:rPr lang="en-CA" sz="3000" dirty="0">
                <a:solidFill>
                  <a:schemeClr val="bg2">
                    <a:lumMod val="25000"/>
                  </a:schemeClr>
                </a:solidFill>
                <a:ea typeface="Hind Medium"/>
                <a:cs typeface="Hind Medium"/>
                <a:sym typeface="Hind Medium"/>
              </a:rPr>
              <a:t>e embrace diversity</a:t>
            </a:r>
          </a:p>
          <a:p>
            <a:endParaRPr lang="en-US" dirty="0"/>
          </a:p>
        </p:txBody>
      </p:sp>
    </p:spTree>
    <p:extLst>
      <p:ext uri="{BB962C8B-B14F-4D97-AF65-F5344CB8AC3E}">
        <p14:creationId xmlns:p14="http://schemas.microsoft.com/office/powerpoint/2010/main" val="33794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527172" y="1578553"/>
            <a:ext cx="9906001" cy="5037691"/>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endParaRPr lang="en-US" sz="1700" dirty="0">
              <a:solidFill>
                <a:schemeClr val="bg2">
                  <a:lumMod val="50000"/>
                </a:schemeClr>
              </a:solidFill>
              <a:latin typeface="Arial Nova"/>
              <a:ea typeface="+mn-lt"/>
              <a:cs typeface="+mn-lt"/>
            </a:endParaRPr>
          </a:p>
          <a:p>
            <a:pPr marL="457200" lvl="0" indent="-368300">
              <a:lnSpc>
                <a:spcPct val="115000"/>
              </a:lnSpc>
              <a:spcBef>
                <a:spcPts val="0"/>
              </a:spcBef>
              <a:buClr>
                <a:srgbClr val="0077C0"/>
              </a:buClr>
              <a:buSzPts val="2200"/>
              <a:buFont typeface="Hind Medium"/>
              <a:buAutoNum type="arabicPeriod"/>
            </a:pPr>
            <a:r>
              <a:rPr lang="en-CA" sz="2400" b="1" dirty="0">
                <a:solidFill>
                  <a:schemeClr val="bg2">
                    <a:lumMod val="50000"/>
                  </a:schemeClr>
                </a:solidFill>
                <a:latin typeface="Arial Nova"/>
                <a:ea typeface="+mn-lt"/>
                <a:cs typeface="+mn-lt"/>
                <a:sym typeface="Hind"/>
              </a:rPr>
              <a:t>Meet</a:t>
            </a:r>
            <a:r>
              <a:rPr lang="en-CA" sz="2400" b="1" i="1" dirty="0">
                <a:solidFill>
                  <a:schemeClr val="bg2">
                    <a:lumMod val="50000"/>
                  </a:schemeClr>
                </a:solidFill>
                <a:latin typeface="Arial Nova"/>
                <a:ea typeface="+mn-lt"/>
                <a:cs typeface="+mn-lt"/>
                <a:sym typeface="Hind"/>
              </a:rPr>
              <a:t>:</a:t>
            </a:r>
            <a:r>
              <a:rPr lang="en-CA" sz="2400" i="1" dirty="0">
                <a:solidFill>
                  <a:schemeClr val="bg2">
                    <a:lumMod val="50000"/>
                  </a:schemeClr>
                </a:solidFill>
                <a:latin typeface="Arial Nova"/>
                <a:ea typeface="+mn-lt"/>
                <a:cs typeface="+mn-lt"/>
                <a:sym typeface="Hind"/>
              </a:rPr>
              <a:t> </a:t>
            </a:r>
            <a:r>
              <a:rPr lang="en-CA" sz="2400" dirty="0">
                <a:solidFill>
                  <a:schemeClr val="bg2">
                    <a:lumMod val="50000"/>
                  </a:schemeClr>
                </a:solidFill>
                <a:latin typeface="Arial Nova"/>
                <a:ea typeface="+mn-lt"/>
                <a:cs typeface="+mn-lt"/>
                <a:sym typeface="Hind"/>
              </a:rPr>
              <a:t>with parent (&amp; child) and conduct a Learning Consultation (LC) and assessment</a:t>
            </a:r>
          </a:p>
          <a:p>
            <a:pPr marL="457200" lvl="0" indent="-368300">
              <a:lnSpc>
                <a:spcPct val="115000"/>
              </a:lnSpc>
              <a:spcBef>
                <a:spcPts val="0"/>
              </a:spcBef>
              <a:buClr>
                <a:srgbClr val="0077C0"/>
              </a:buClr>
              <a:buSzPts val="2200"/>
              <a:buFont typeface="Hind Medium"/>
              <a:buAutoNum type="arabicPeriod"/>
            </a:pPr>
            <a:r>
              <a:rPr lang="en-CA" sz="2400" b="1" dirty="0">
                <a:solidFill>
                  <a:schemeClr val="bg2">
                    <a:lumMod val="50000"/>
                  </a:schemeClr>
                </a:solidFill>
                <a:latin typeface="Arial Nova"/>
                <a:ea typeface="+mn-lt"/>
                <a:cs typeface="+mn-lt"/>
                <a:sym typeface="Hind"/>
              </a:rPr>
              <a:t>Make a plan</a:t>
            </a:r>
            <a:r>
              <a:rPr lang="en-CA" sz="2400" dirty="0">
                <a:solidFill>
                  <a:schemeClr val="bg2">
                    <a:lumMod val="50000"/>
                  </a:schemeClr>
                </a:solidFill>
                <a:latin typeface="Arial Nova"/>
                <a:ea typeface="+mn-lt"/>
                <a:cs typeface="+mn-lt"/>
                <a:sym typeface="Hind"/>
              </a:rPr>
              <a:t>:  during LC you evaluate the child’s needs and goals.  Based on your findings, you make a plan to help child reach defined goals.</a:t>
            </a:r>
          </a:p>
          <a:p>
            <a:pPr marL="457200" lvl="0" indent="-368300">
              <a:lnSpc>
                <a:spcPct val="115000"/>
              </a:lnSpc>
              <a:spcBef>
                <a:spcPts val="0"/>
              </a:spcBef>
              <a:buClr>
                <a:srgbClr val="0077C0"/>
              </a:buClr>
              <a:buSzPts val="2200"/>
              <a:buFont typeface="Hind Medium"/>
              <a:buAutoNum type="arabicPeriod"/>
            </a:pPr>
            <a:r>
              <a:rPr lang="en-CA" sz="2400" b="1" dirty="0">
                <a:solidFill>
                  <a:schemeClr val="bg2">
                    <a:lumMod val="50000"/>
                  </a:schemeClr>
                </a:solidFill>
                <a:latin typeface="Arial Nova"/>
                <a:ea typeface="+mn-lt"/>
                <a:cs typeface="+mn-lt"/>
                <a:sym typeface="Hind"/>
              </a:rPr>
              <a:t>Match</a:t>
            </a:r>
            <a:r>
              <a:rPr lang="en-CA" sz="2400" dirty="0">
                <a:solidFill>
                  <a:schemeClr val="bg2">
                    <a:lumMod val="50000"/>
                  </a:schemeClr>
                </a:solidFill>
                <a:latin typeface="Arial Nova"/>
                <a:ea typeface="+mn-lt"/>
                <a:cs typeface="+mn-lt"/>
                <a:sym typeface="Hind"/>
              </a:rPr>
              <a:t>:  We match your child with a tutor that is the best suited for his/her academic needs, personality and learning style.  </a:t>
            </a:r>
          </a:p>
          <a:p>
            <a:pPr marL="457200" lvl="0" indent="-368300">
              <a:lnSpc>
                <a:spcPct val="115000"/>
              </a:lnSpc>
              <a:spcBef>
                <a:spcPts val="0"/>
              </a:spcBef>
              <a:buClr>
                <a:srgbClr val="0077C0"/>
              </a:buClr>
              <a:buSzPts val="2200"/>
              <a:buFont typeface="Hind Medium"/>
              <a:buAutoNum type="arabicPeriod"/>
            </a:pPr>
            <a:r>
              <a:rPr lang="en-CA" sz="2400" b="1" dirty="0">
                <a:solidFill>
                  <a:schemeClr val="bg2">
                    <a:lumMod val="50000"/>
                  </a:schemeClr>
                </a:solidFill>
                <a:latin typeface="Arial Nova"/>
                <a:ea typeface="+mn-lt"/>
                <a:cs typeface="+mn-lt"/>
                <a:sym typeface="Hind"/>
              </a:rPr>
              <a:t>Monitor</a:t>
            </a:r>
            <a:r>
              <a:rPr lang="en-CA" sz="2400" dirty="0">
                <a:solidFill>
                  <a:schemeClr val="bg2">
                    <a:lumMod val="50000"/>
                  </a:schemeClr>
                </a:solidFill>
                <a:latin typeface="Arial Nova"/>
                <a:ea typeface="+mn-lt"/>
                <a:cs typeface="+mn-lt"/>
                <a:sym typeface="Hind"/>
              </a:rPr>
              <a:t>: Session Logs are emailed to parent after every session. Session Logs allow you and the parent monitor the child’s progress at every stage. </a:t>
            </a:r>
          </a:p>
          <a:p>
            <a:pPr marL="457200" lvl="0" indent="-368300">
              <a:lnSpc>
                <a:spcPct val="115000"/>
              </a:lnSpc>
              <a:spcBef>
                <a:spcPts val="0"/>
              </a:spcBef>
              <a:buClr>
                <a:srgbClr val="0077C0"/>
              </a:buClr>
              <a:buSzPts val="2200"/>
              <a:buFont typeface="Hind Medium"/>
              <a:buAutoNum type="arabicPeriod"/>
            </a:pPr>
            <a:r>
              <a:rPr lang="en-CA" sz="2400" b="1" dirty="0">
                <a:solidFill>
                  <a:schemeClr val="bg2">
                    <a:lumMod val="50000"/>
                  </a:schemeClr>
                </a:solidFill>
                <a:latin typeface="Arial Nova"/>
                <a:ea typeface="+mn-lt"/>
                <a:cs typeface="+mn-lt"/>
                <a:sym typeface="Hind"/>
              </a:rPr>
              <a:t>Modify</a:t>
            </a:r>
            <a:r>
              <a:rPr lang="en-CA" sz="2400" dirty="0">
                <a:solidFill>
                  <a:schemeClr val="bg2">
                    <a:lumMod val="50000"/>
                  </a:schemeClr>
                </a:solidFill>
                <a:latin typeface="Arial Nova"/>
                <a:ea typeface="+mn-lt"/>
                <a:cs typeface="+mn-lt"/>
                <a:sym typeface="Hind"/>
              </a:rPr>
              <a:t>: As you get to know the  child, or as things change, you will suggest modifications to the plan to better address the  child’s needs </a:t>
            </a:r>
            <a:br>
              <a:rPr lang="en-CA" sz="2400" dirty="0">
                <a:solidFill>
                  <a:schemeClr val="bg2">
                    <a:lumMod val="50000"/>
                  </a:schemeClr>
                </a:solidFill>
                <a:latin typeface="Arial Nova"/>
                <a:ea typeface="+mn-lt"/>
                <a:cs typeface="+mn-lt"/>
                <a:sym typeface="Hind"/>
              </a:rPr>
            </a:br>
            <a:r>
              <a:rPr lang="en-CA" sz="2400" dirty="0">
                <a:solidFill>
                  <a:schemeClr val="bg2">
                    <a:lumMod val="50000"/>
                  </a:schemeClr>
                </a:solidFill>
                <a:latin typeface="Arial Nova"/>
                <a:ea typeface="+mn-lt"/>
                <a:cs typeface="+mn-lt"/>
                <a:sym typeface="Hind"/>
              </a:rPr>
              <a:t>and goals.</a:t>
            </a:r>
            <a:endParaRPr lang="en-CA" sz="2400" dirty="0">
              <a:solidFill>
                <a:schemeClr val="bg2">
                  <a:lumMod val="50000"/>
                </a:schemeClr>
              </a:solidFill>
              <a:latin typeface="Arial Nova"/>
              <a:ea typeface="+mn-lt"/>
              <a:cs typeface="+mn-lt"/>
              <a:sym typeface="Hind Medium"/>
            </a:endParaRPr>
          </a:p>
          <a:p>
            <a:pPr marL="0" indent="0">
              <a:lnSpc>
                <a:spcPct val="150000"/>
              </a:lnSpc>
              <a:spcBef>
                <a:spcPts val="0"/>
              </a:spcBef>
              <a:buNone/>
            </a:pPr>
            <a:endParaRPr lang="en-US" sz="2400" dirty="0">
              <a:solidFill>
                <a:schemeClr val="bg2">
                  <a:lumMod val="50000"/>
                </a:schemeClr>
              </a:solidFill>
              <a:latin typeface="Arial Nova"/>
              <a:ea typeface="+mn-lt"/>
              <a:cs typeface="+mn-lt"/>
            </a:endParaRPr>
          </a:p>
          <a:p>
            <a:pPr marL="0" lvl="0" indent="0" algn="ctr">
              <a:lnSpc>
                <a:spcPct val="150000"/>
              </a:lnSpc>
              <a:spcBef>
                <a:spcPts val="0"/>
              </a:spcBef>
              <a:buNone/>
            </a:pPr>
            <a:endParaRPr lang="en-CA" sz="2400" dirty="0">
              <a:solidFill>
                <a:srgbClr val="666666"/>
              </a:solidFill>
              <a:latin typeface="Slabo 27px"/>
              <a:ea typeface="Slabo 27px"/>
              <a:cs typeface="Slabo 27px"/>
              <a:sym typeface="Slabo 27px"/>
            </a:endParaRPr>
          </a:p>
          <a:p>
            <a:pPr marL="0" indent="0">
              <a:buNone/>
            </a:pPr>
            <a:endParaRPr lang="en-US" sz="1800" dirty="0" err="1">
              <a:solidFill>
                <a:schemeClr val="bg2">
                  <a:lumMod val="50000"/>
                </a:schemeClr>
              </a:solidFill>
              <a:latin typeface="Arial Nova"/>
              <a:ea typeface="+mn-lt"/>
              <a:cs typeface="+mn-lt"/>
            </a:endParaRPr>
          </a:p>
          <a:p>
            <a:pPr marL="0" indent="0">
              <a:buNone/>
            </a:pPr>
            <a:endParaRPr lang="en-US" sz="20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
        <p:nvSpPr>
          <p:cNvPr id="10" name="Subtitle 2">
            <a:extLst>
              <a:ext uri="{FF2B5EF4-FFF2-40B4-BE49-F238E27FC236}">
                <a16:creationId xmlns:a16="http://schemas.microsoft.com/office/drawing/2014/main" id="{C32C1F8E-3C0C-6E48-B6C8-2B8BC32E792A}"/>
              </a:ext>
            </a:extLst>
          </p:cNvPr>
          <p:cNvSpPr txBox="1">
            <a:spLocks/>
          </p:cNvSpPr>
          <p:nvPr/>
        </p:nvSpPr>
        <p:spPr>
          <a:xfrm>
            <a:off x="1527173" y="292934"/>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Process (5M’s)</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20851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1063255" y="1509825"/>
            <a:ext cx="10604799" cy="517866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endParaRPr lang="en-US" sz="1700" dirty="0">
              <a:solidFill>
                <a:schemeClr val="bg2">
                  <a:lumMod val="50000"/>
                </a:schemeClr>
              </a:solidFill>
              <a:latin typeface="Arial Nova"/>
              <a:ea typeface="+mn-lt"/>
              <a:cs typeface="+mn-lt"/>
            </a:endParaRPr>
          </a:p>
          <a:p>
            <a:pPr marL="457200" indent="-457200">
              <a:lnSpc>
                <a:spcPct val="100000"/>
              </a:lnSpc>
              <a:spcBef>
                <a:spcPts val="0"/>
              </a:spcBef>
              <a:buFont typeface="+mj-lt"/>
              <a:buAutoNum type="arabicPeriod"/>
            </a:pPr>
            <a:r>
              <a:rPr lang="en-US" sz="2700" b="1" dirty="0">
                <a:solidFill>
                  <a:schemeClr val="bg2">
                    <a:lumMod val="50000"/>
                  </a:schemeClr>
                </a:solidFill>
                <a:latin typeface="Arial" panose="020B0604020202020204" pitchFamily="34" charset="0"/>
                <a:ea typeface="+mn-lt"/>
                <a:cs typeface="Arial" panose="020B0604020202020204" pitchFamily="34" charset="0"/>
              </a:rPr>
              <a:t>Commitment </a:t>
            </a:r>
            <a:r>
              <a:rPr lang="en-US" sz="2700" dirty="0">
                <a:solidFill>
                  <a:schemeClr val="bg2">
                    <a:lumMod val="50000"/>
                  </a:schemeClr>
                </a:solidFill>
                <a:latin typeface="Arial" panose="020B0604020202020204" pitchFamily="34" charset="0"/>
                <a:ea typeface="+mn-lt"/>
                <a:cs typeface="Arial" panose="020B0604020202020204" pitchFamily="34" charset="0"/>
              </a:rPr>
              <a:t>– from both sides, parent/child commit to the process, to the schedule and to doing the work (child) – SIE commits to doing what we say we’re going do and show up when we say we’re going to show up.</a:t>
            </a:r>
          </a:p>
          <a:p>
            <a:pPr marL="457200" indent="-457200">
              <a:spcBef>
                <a:spcPts val="0"/>
              </a:spcBef>
              <a:buFont typeface="+mj-lt"/>
              <a:buAutoNum type="arabicPeriod"/>
            </a:pPr>
            <a:endParaRPr lang="en-US" sz="2700" b="1" dirty="0">
              <a:solidFill>
                <a:schemeClr val="bg2">
                  <a:lumMod val="50000"/>
                </a:schemeClr>
              </a:solidFill>
              <a:latin typeface="Arial" panose="020B0604020202020204" pitchFamily="34" charset="0"/>
              <a:ea typeface="+mn-lt"/>
              <a:cs typeface="Arial" panose="020B0604020202020204" pitchFamily="34" charset="0"/>
            </a:endParaRPr>
          </a:p>
          <a:p>
            <a:pPr marL="457200" indent="-457200">
              <a:lnSpc>
                <a:spcPct val="120000"/>
              </a:lnSpc>
              <a:spcBef>
                <a:spcPts val="0"/>
              </a:spcBef>
              <a:buFont typeface="+mj-lt"/>
              <a:buAutoNum type="arabicPeriod"/>
            </a:pPr>
            <a:r>
              <a:rPr lang="en-US" sz="2700" b="1" dirty="0">
                <a:solidFill>
                  <a:schemeClr val="bg2">
                    <a:lumMod val="50000"/>
                  </a:schemeClr>
                </a:solidFill>
                <a:latin typeface="Arial" panose="020B0604020202020204" pitchFamily="34" charset="0"/>
                <a:ea typeface="+mn-lt"/>
                <a:cs typeface="Arial" panose="020B0604020202020204" pitchFamily="34" charset="0"/>
              </a:rPr>
              <a:t>Collaboration -</a:t>
            </a:r>
            <a:r>
              <a:rPr lang="en-US" sz="2700" b="1" dirty="0">
                <a:solidFill>
                  <a:schemeClr val="bg2">
                    <a:lumMod val="50000"/>
                  </a:schemeClr>
                </a:solidFill>
                <a:latin typeface="Arial" panose="020B0604020202020204" pitchFamily="34" charset="0"/>
                <a:cs typeface="Arial" panose="020B0604020202020204" pitchFamily="34" charset="0"/>
              </a:rPr>
              <a:t>Parents</a:t>
            </a:r>
            <a:r>
              <a:rPr lang="en-US" sz="2700" dirty="0">
                <a:solidFill>
                  <a:schemeClr val="bg2">
                    <a:lumMod val="50000"/>
                  </a:schemeClr>
                </a:solidFill>
                <a:latin typeface="Arial" panose="020B0604020202020204" pitchFamily="34" charset="0"/>
                <a:cs typeface="Arial" panose="020B0604020202020204" pitchFamily="34" charset="0"/>
              </a:rPr>
              <a:t> know their child best, their personality, their likes and dislikes, </a:t>
            </a:r>
            <a:r>
              <a:rPr lang="en-US" sz="2700" dirty="0" err="1">
                <a:solidFill>
                  <a:schemeClr val="bg2">
                    <a:lumMod val="50000"/>
                  </a:schemeClr>
                </a:solidFill>
                <a:latin typeface="Arial" panose="020B0604020202020204" pitchFamily="34" charset="0"/>
                <a:cs typeface="Arial" panose="020B0604020202020204" pitchFamily="34" charset="0"/>
              </a:rPr>
              <a:t>behavoiurs</a:t>
            </a:r>
            <a:r>
              <a:rPr lang="en-US" sz="2700" dirty="0">
                <a:solidFill>
                  <a:schemeClr val="bg2">
                    <a:lumMod val="50000"/>
                  </a:schemeClr>
                </a:solidFill>
                <a:latin typeface="Arial" panose="020B0604020202020204" pitchFamily="34" charset="0"/>
                <a:cs typeface="Arial" panose="020B0604020202020204" pitchFamily="34" charset="0"/>
              </a:rPr>
              <a:t>, etc. and </a:t>
            </a:r>
            <a:r>
              <a:rPr lang="en-US" sz="2700" dirty="0">
                <a:solidFill>
                  <a:schemeClr val="bg2">
                    <a:lumMod val="50000"/>
                  </a:schemeClr>
                </a:solidFill>
                <a:latin typeface="Arial" panose="020B0604020202020204" pitchFamily="34" charset="0"/>
                <a:ea typeface="+mn-lt"/>
                <a:cs typeface="Arial" panose="020B0604020202020204" pitchFamily="34" charset="0"/>
              </a:rPr>
              <a:t>the </a:t>
            </a:r>
            <a:r>
              <a:rPr lang="en-US" sz="2700" b="1" dirty="0">
                <a:solidFill>
                  <a:schemeClr val="bg2">
                    <a:lumMod val="50000"/>
                  </a:schemeClr>
                </a:solidFill>
                <a:latin typeface="Arial" panose="020B0604020202020204" pitchFamily="34" charset="0"/>
                <a:ea typeface="+mn-lt"/>
                <a:cs typeface="Arial" panose="020B0604020202020204" pitchFamily="34" charset="0"/>
              </a:rPr>
              <a:t>Child</a:t>
            </a:r>
            <a:r>
              <a:rPr lang="en-US" sz="2700" dirty="0">
                <a:solidFill>
                  <a:schemeClr val="bg2">
                    <a:lumMod val="50000"/>
                  </a:schemeClr>
                </a:solidFill>
                <a:latin typeface="Arial" panose="020B0604020202020204" pitchFamily="34" charset="0"/>
                <a:ea typeface="+mn-lt"/>
                <a:cs typeface="Arial" panose="020B0604020202020204" pitchFamily="34" charset="0"/>
              </a:rPr>
              <a:t> can tell us from his/her perspective what’s happening at school and </a:t>
            </a:r>
            <a:r>
              <a:rPr lang="en-US" sz="2700" b="1" dirty="0">
                <a:solidFill>
                  <a:schemeClr val="bg2">
                    <a:lumMod val="50000"/>
                  </a:schemeClr>
                </a:solidFill>
                <a:latin typeface="Arial" panose="020B0604020202020204" pitchFamily="34" charset="0"/>
                <a:ea typeface="+mn-lt"/>
                <a:cs typeface="Arial" panose="020B0604020202020204" pitchFamily="34" charset="0"/>
              </a:rPr>
              <a:t>Teachers</a:t>
            </a:r>
            <a:r>
              <a:rPr lang="en-US" sz="2700" dirty="0">
                <a:solidFill>
                  <a:schemeClr val="bg2">
                    <a:lumMod val="50000"/>
                  </a:schemeClr>
                </a:solidFill>
                <a:latin typeface="Arial" panose="020B0604020202020204" pitchFamily="34" charset="0"/>
                <a:ea typeface="+mn-lt"/>
                <a:cs typeface="Arial" panose="020B0604020202020204" pitchFamily="34" charset="0"/>
              </a:rPr>
              <a:t> can provide insight into current progress child is making at school.         Armed with these insights SIE has a more complete picture and understanding of the situation and can design a more well rounded plan and approach to helping your child with the struggles he/she is having at school.  </a:t>
            </a:r>
            <a:endParaRPr lang="en-CA" sz="2700" dirty="0">
              <a:solidFill>
                <a:schemeClr val="bg2">
                  <a:lumMod val="50000"/>
                </a:schemeClr>
              </a:solidFill>
              <a:latin typeface="Arial" panose="020B0604020202020204" pitchFamily="34" charset="0"/>
              <a:ea typeface="+mn-lt"/>
              <a:cs typeface="Arial" panose="020B0604020202020204" pitchFamily="34" charset="0"/>
            </a:endParaRPr>
          </a:p>
          <a:p>
            <a:pPr marL="0" indent="0">
              <a:lnSpc>
                <a:spcPct val="120000"/>
              </a:lnSpc>
              <a:spcBef>
                <a:spcPts val="0"/>
              </a:spcBef>
              <a:buNone/>
            </a:pPr>
            <a:endParaRPr lang="en-US" sz="2700" b="1" dirty="0">
              <a:solidFill>
                <a:schemeClr val="bg2">
                  <a:lumMod val="50000"/>
                </a:schemeClr>
              </a:solidFill>
              <a:latin typeface="Arial" panose="020B0604020202020204" pitchFamily="34" charset="0"/>
              <a:ea typeface="+mn-lt"/>
              <a:cs typeface="Arial" panose="020B0604020202020204" pitchFamily="34" charset="0"/>
            </a:endParaRPr>
          </a:p>
          <a:p>
            <a:pPr marL="457200" indent="-457200">
              <a:lnSpc>
                <a:spcPct val="120000"/>
              </a:lnSpc>
              <a:spcBef>
                <a:spcPts val="0"/>
              </a:spcBef>
              <a:buFont typeface="+mj-lt"/>
              <a:buAutoNum type="arabicPeriod" startAt="3"/>
            </a:pPr>
            <a:r>
              <a:rPr lang="en-US" sz="2700" b="1" dirty="0">
                <a:solidFill>
                  <a:schemeClr val="bg2">
                    <a:lumMod val="50000"/>
                  </a:schemeClr>
                </a:solidFill>
                <a:latin typeface="Arial" panose="020B0604020202020204" pitchFamily="34" charset="0"/>
                <a:ea typeface="+mn-lt"/>
                <a:cs typeface="Arial" panose="020B0604020202020204" pitchFamily="34" charset="0"/>
              </a:rPr>
              <a:t>Communication </a:t>
            </a:r>
            <a:r>
              <a:rPr lang="en-US" sz="2700" dirty="0">
                <a:solidFill>
                  <a:schemeClr val="bg2">
                    <a:lumMod val="50000"/>
                  </a:schemeClr>
                </a:solidFill>
                <a:latin typeface="Arial" panose="020B0604020202020204" pitchFamily="34" charset="0"/>
                <a:ea typeface="+mn-lt"/>
                <a:cs typeface="Arial" panose="020B0604020202020204" pitchFamily="34" charset="0"/>
              </a:rPr>
              <a:t>- </a:t>
            </a:r>
            <a:r>
              <a:rPr lang="en-CA" sz="2700" dirty="0">
                <a:solidFill>
                  <a:schemeClr val="bg2">
                    <a:lumMod val="50000"/>
                  </a:schemeClr>
                </a:solidFill>
                <a:latin typeface="Arial" panose="020B0604020202020204" pitchFamily="34" charset="0"/>
                <a:ea typeface="+mn-lt"/>
                <a:cs typeface="Arial" panose="020B0604020202020204" pitchFamily="34" charset="0"/>
              </a:rPr>
              <a:t>On going communication between all stakeholders  to ensure we are making progress on the tutoring plan (monitor and modify as outlined in SIE process)</a:t>
            </a:r>
          </a:p>
          <a:p>
            <a:pPr marL="457200" indent="-457200">
              <a:spcBef>
                <a:spcPts val="0"/>
              </a:spcBef>
              <a:buFont typeface="+mj-lt"/>
              <a:buAutoNum type="arabicPeriod" startAt="3"/>
            </a:pPr>
            <a:endParaRPr lang="en-US" sz="2700" b="1" dirty="0">
              <a:solidFill>
                <a:schemeClr val="bg2">
                  <a:lumMod val="50000"/>
                </a:schemeClr>
              </a:solidFill>
              <a:latin typeface="Arial" panose="020B0604020202020204" pitchFamily="34" charset="0"/>
              <a:ea typeface="+mn-lt"/>
              <a:cs typeface="Arial" panose="020B0604020202020204" pitchFamily="34" charset="0"/>
            </a:endParaRPr>
          </a:p>
          <a:p>
            <a:pPr marL="457200" indent="-457200">
              <a:lnSpc>
                <a:spcPct val="120000"/>
              </a:lnSpc>
              <a:spcBef>
                <a:spcPts val="0"/>
              </a:spcBef>
              <a:buFont typeface="+mj-lt"/>
              <a:buAutoNum type="arabicPeriod" startAt="4"/>
            </a:pPr>
            <a:r>
              <a:rPr lang="en-US" sz="2700" b="1" dirty="0">
                <a:solidFill>
                  <a:schemeClr val="bg2">
                    <a:lumMod val="50000"/>
                  </a:schemeClr>
                </a:solidFill>
                <a:latin typeface="Arial" panose="020B0604020202020204" pitchFamily="34" charset="0"/>
                <a:ea typeface="+mn-lt"/>
                <a:cs typeface="Arial" panose="020B0604020202020204" pitchFamily="34" charset="0"/>
              </a:rPr>
              <a:t>Consistency - </a:t>
            </a:r>
            <a:r>
              <a:rPr lang="en-CA" sz="2700" dirty="0">
                <a:solidFill>
                  <a:schemeClr val="bg2">
                    <a:lumMod val="50000"/>
                  </a:schemeClr>
                </a:solidFill>
                <a:latin typeface="Arial" panose="020B0604020202020204" pitchFamily="34" charset="0"/>
                <a:cs typeface="Arial" panose="020B0604020202020204" pitchFamily="34" charset="0"/>
              </a:rPr>
              <a:t>Consistency of schedule. A session here and a session there is not </a:t>
            </a:r>
            <a:br>
              <a:rPr lang="en-CA" sz="2700" dirty="0">
                <a:solidFill>
                  <a:schemeClr val="bg2">
                    <a:lumMod val="50000"/>
                  </a:schemeClr>
                </a:solidFill>
                <a:latin typeface="Arial" panose="020B0604020202020204" pitchFamily="34" charset="0"/>
                <a:cs typeface="Arial" panose="020B0604020202020204" pitchFamily="34" charset="0"/>
              </a:rPr>
            </a:br>
            <a:r>
              <a:rPr lang="en-CA" sz="2700" dirty="0">
                <a:solidFill>
                  <a:schemeClr val="bg2">
                    <a:lumMod val="50000"/>
                  </a:schemeClr>
                </a:solidFill>
                <a:latin typeface="Arial" panose="020B0604020202020204" pitchFamily="34" charset="0"/>
                <a:cs typeface="Arial" panose="020B0604020202020204" pitchFamily="34" charset="0"/>
              </a:rPr>
              <a:t>going to solve anything. SIE is not a “homework” machine. (consistent practice makes perfect)</a:t>
            </a:r>
            <a:endParaRPr lang="en-US" sz="2700" b="1" dirty="0">
              <a:solidFill>
                <a:schemeClr val="bg2">
                  <a:lumMod val="50000"/>
                </a:schemeClr>
              </a:solidFill>
              <a:latin typeface="Arial" panose="020B0604020202020204" pitchFamily="34" charset="0"/>
              <a:ea typeface="+mn-lt"/>
              <a:cs typeface="Arial" panose="020B0604020202020204" pitchFamily="34" charset="0"/>
            </a:endParaRPr>
          </a:p>
        </p:txBody>
      </p:sp>
      <p:sp>
        <p:nvSpPr>
          <p:cNvPr id="10" name="Subtitle 2">
            <a:extLst>
              <a:ext uri="{FF2B5EF4-FFF2-40B4-BE49-F238E27FC236}">
                <a16:creationId xmlns:a16="http://schemas.microsoft.com/office/drawing/2014/main" id="{7B54AC96-B93E-D142-B556-B45AB53A374E}"/>
              </a:ext>
            </a:extLst>
          </p:cNvPr>
          <p:cNvSpPr txBox="1">
            <a:spLocks/>
          </p:cNvSpPr>
          <p:nvPr/>
        </p:nvSpPr>
        <p:spPr>
          <a:xfrm>
            <a:off x="1527173" y="292934"/>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Tutoring Process (4C’s)</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12721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pic>
        <p:nvPicPr>
          <p:cNvPr id="10" name="Picture 9">
            <a:extLst>
              <a:ext uri="{FF2B5EF4-FFF2-40B4-BE49-F238E27FC236}">
                <a16:creationId xmlns:a16="http://schemas.microsoft.com/office/drawing/2014/main" id="{98AA8268-1130-D74E-B8C0-43F44A1EF019}"/>
              </a:ext>
            </a:extLst>
          </p:cNvPr>
          <p:cNvPicPr>
            <a:picLocks noChangeAspect="1"/>
          </p:cNvPicPr>
          <p:nvPr/>
        </p:nvPicPr>
        <p:blipFill>
          <a:blip r:embed="rId4"/>
          <a:stretch>
            <a:fillRect/>
          </a:stretch>
        </p:blipFill>
        <p:spPr>
          <a:xfrm>
            <a:off x="3443072" y="1825161"/>
            <a:ext cx="6469024" cy="4489772"/>
          </a:xfrm>
          <a:prstGeom prst="rect">
            <a:avLst/>
          </a:prstGeom>
        </p:spPr>
      </p:pic>
      <p:sp>
        <p:nvSpPr>
          <p:cNvPr id="12" name="Subtitle 2">
            <a:extLst>
              <a:ext uri="{FF2B5EF4-FFF2-40B4-BE49-F238E27FC236}">
                <a16:creationId xmlns:a16="http://schemas.microsoft.com/office/drawing/2014/main" id="{3B4A1D75-08B2-384F-8E09-F5FDBD841606}"/>
              </a:ext>
            </a:extLst>
          </p:cNvPr>
          <p:cNvSpPr txBox="1">
            <a:spLocks/>
          </p:cNvSpPr>
          <p:nvPr/>
        </p:nvSpPr>
        <p:spPr>
          <a:xfrm>
            <a:off x="1527173" y="292934"/>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Homework App.</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81307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22954"/>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3B4A1D75-08B2-384F-8E09-F5FDBD841606}"/>
              </a:ext>
            </a:extLst>
          </p:cNvPr>
          <p:cNvSpPr txBox="1">
            <a:spLocks/>
          </p:cNvSpPr>
          <p:nvPr/>
        </p:nvSpPr>
        <p:spPr>
          <a:xfrm>
            <a:off x="1527173" y="292934"/>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Homework App.</a:t>
            </a:r>
          </a:p>
          <a:p>
            <a:pPr marL="0" indent="0">
              <a:lnSpc>
                <a:spcPct val="150000"/>
              </a:lnSpc>
              <a:spcBef>
                <a:spcPts val="0"/>
              </a:spcBef>
              <a:buNone/>
            </a:pPr>
            <a:endParaRPr lang="en-US" sz="2400" dirty="0">
              <a:solidFill>
                <a:schemeClr val="bg2">
                  <a:lumMod val="50000"/>
                </a:schemeClr>
              </a:solidFill>
              <a:latin typeface="Arial Nova"/>
              <a:ea typeface="+mn-lt"/>
              <a:cs typeface="+mn-lt"/>
            </a:endParaRPr>
          </a:p>
        </p:txBody>
      </p:sp>
      <p:sp>
        <p:nvSpPr>
          <p:cNvPr id="2" name="TextBox 1">
            <a:extLst>
              <a:ext uri="{FF2B5EF4-FFF2-40B4-BE49-F238E27FC236}">
                <a16:creationId xmlns:a16="http://schemas.microsoft.com/office/drawing/2014/main" id="{0CC1900C-5050-0241-B4E1-59F7180482CB}"/>
              </a:ext>
            </a:extLst>
          </p:cNvPr>
          <p:cNvSpPr txBox="1"/>
          <p:nvPr/>
        </p:nvSpPr>
        <p:spPr>
          <a:xfrm>
            <a:off x="1105787" y="2232837"/>
            <a:ext cx="9433782" cy="2123658"/>
          </a:xfrm>
          <a:prstGeom prst="rect">
            <a:avLst/>
          </a:prstGeom>
          <a:noFill/>
        </p:spPr>
        <p:txBody>
          <a:bodyPr wrap="square" rtlCol="0">
            <a:spAutoFit/>
          </a:bodyPr>
          <a:lstStyle/>
          <a:p>
            <a:r>
              <a:rPr lang="en-US" sz="2800" dirty="0"/>
              <a:t>Write down the main points you highlight to tutors, friends and others when telling them about the School is Easy Homework App.</a:t>
            </a:r>
          </a:p>
          <a:p>
            <a:pPr marL="457200" indent="-457200">
              <a:buFont typeface="Arial" panose="020B0604020202020204" pitchFamily="34" charset="0"/>
              <a:buChar char="•"/>
            </a:pPr>
            <a:endParaRPr lang="en-US" sz="2000" dirty="0"/>
          </a:p>
          <a:p>
            <a:endParaRPr lang="en-US" sz="2800" dirty="0"/>
          </a:p>
        </p:txBody>
      </p:sp>
    </p:spTree>
    <p:extLst>
      <p:ext uri="{BB962C8B-B14F-4D97-AF65-F5344CB8AC3E}">
        <p14:creationId xmlns:p14="http://schemas.microsoft.com/office/powerpoint/2010/main" val="371909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pic>
        <p:nvPicPr>
          <p:cNvPr id="10" name="Google Shape;122;g8706749a26_0_11">
            <a:extLst>
              <a:ext uri="{FF2B5EF4-FFF2-40B4-BE49-F238E27FC236}">
                <a16:creationId xmlns:a16="http://schemas.microsoft.com/office/drawing/2014/main" id="{5BC5C3EE-FE34-D748-81C0-C84471A53885}"/>
              </a:ext>
            </a:extLst>
          </p:cNvPr>
          <p:cNvPicPr preferRelativeResize="0"/>
          <p:nvPr/>
        </p:nvPicPr>
        <p:blipFill>
          <a:blip r:embed="rId4">
            <a:alphaModFix/>
          </a:blip>
          <a:stretch>
            <a:fillRect/>
          </a:stretch>
        </p:blipFill>
        <p:spPr>
          <a:xfrm>
            <a:off x="1600474" y="1622736"/>
            <a:ext cx="8881235" cy="4819940"/>
          </a:xfrm>
          <a:prstGeom prst="rect">
            <a:avLst/>
          </a:prstGeom>
          <a:noFill/>
          <a:ln>
            <a:noFill/>
          </a:ln>
        </p:spPr>
      </p:pic>
      <p:sp>
        <p:nvSpPr>
          <p:cNvPr id="14" name="Subtitle 2">
            <a:extLst>
              <a:ext uri="{FF2B5EF4-FFF2-40B4-BE49-F238E27FC236}">
                <a16:creationId xmlns:a16="http://schemas.microsoft.com/office/drawing/2014/main" id="{78C38C47-B327-594B-9DA5-3E454E85939D}"/>
              </a:ext>
            </a:extLst>
          </p:cNvPr>
          <p:cNvSpPr txBox="1">
            <a:spLocks/>
          </p:cNvSpPr>
          <p:nvPr/>
        </p:nvSpPr>
        <p:spPr>
          <a:xfrm>
            <a:off x="1527173" y="186609"/>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Identifying Learning Styles</a:t>
            </a:r>
            <a:endParaRPr lang="en-US" sz="2400" dirty="0">
              <a:solidFill>
                <a:schemeClr val="bg2">
                  <a:lumMod val="50000"/>
                </a:schemeClr>
              </a:solidFill>
              <a:latin typeface="Arial Nova"/>
              <a:ea typeface="+mn-lt"/>
              <a:cs typeface="+mn-lt"/>
            </a:endParaRPr>
          </a:p>
        </p:txBody>
      </p:sp>
    </p:spTree>
    <p:extLst>
      <p:ext uri="{BB962C8B-B14F-4D97-AF65-F5344CB8AC3E}">
        <p14:creationId xmlns:p14="http://schemas.microsoft.com/office/powerpoint/2010/main" val="150571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66010"/>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581477" y="0"/>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2" name="Subtitle 2">
            <a:extLst>
              <a:ext uri="{FF2B5EF4-FFF2-40B4-BE49-F238E27FC236}">
                <a16:creationId xmlns:a16="http://schemas.microsoft.com/office/drawing/2014/main" id="{42405114-D76F-5B46-B91D-9D6DFCFAA956}"/>
              </a:ext>
            </a:extLst>
          </p:cNvPr>
          <p:cNvSpPr txBox="1">
            <a:spLocks/>
          </p:cNvSpPr>
          <p:nvPr/>
        </p:nvSpPr>
        <p:spPr>
          <a:xfrm>
            <a:off x="1527173" y="186609"/>
            <a:ext cx="9906001" cy="15996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4000" dirty="0">
                <a:solidFill>
                  <a:schemeClr val="bg2">
                    <a:lumMod val="50000"/>
                  </a:schemeClr>
                </a:solidFill>
                <a:latin typeface="Arial Nova"/>
                <a:ea typeface="+mn-lt"/>
                <a:cs typeface="+mn-lt"/>
              </a:rPr>
              <a:t>HOW we do what we do</a:t>
            </a:r>
          </a:p>
          <a:p>
            <a:pPr marL="0" indent="0" algn="ctr">
              <a:lnSpc>
                <a:spcPct val="110000"/>
              </a:lnSpc>
              <a:spcBef>
                <a:spcPts val="0"/>
              </a:spcBef>
              <a:buNone/>
            </a:pPr>
            <a:r>
              <a:rPr lang="en-US" sz="3200" dirty="0">
                <a:solidFill>
                  <a:schemeClr val="bg2">
                    <a:lumMod val="50000"/>
                  </a:schemeClr>
                </a:solidFill>
                <a:latin typeface="Arial Nova"/>
                <a:ea typeface="+mn-lt"/>
                <a:cs typeface="+mn-lt"/>
              </a:rPr>
              <a:t>School is Easy – Learning Loss</a:t>
            </a:r>
            <a:endParaRPr lang="en-US" sz="2400" dirty="0">
              <a:solidFill>
                <a:schemeClr val="bg2">
                  <a:lumMod val="50000"/>
                </a:schemeClr>
              </a:solidFill>
              <a:latin typeface="Arial Nova"/>
              <a:ea typeface="+mn-lt"/>
              <a:cs typeface="+mn-lt"/>
            </a:endParaRPr>
          </a:p>
        </p:txBody>
      </p:sp>
      <p:sp>
        <p:nvSpPr>
          <p:cNvPr id="2" name="Rectangle 1">
            <a:extLst>
              <a:ext uri="{FF2B5EF4-FFF2-40B4-BE49-F238E27FC236}">
                <a16:creationId xmlns:a16="http://schemas.microsoft.com/office/drawing/2014/main" id="{E074A7CF-C11E-4449-B5D9-AE5906E167DC}"/>
              </a:ext>
            </a:extLst>
          </p:cNvPr>
          <p:cNvSpPr/>
          <p:nvPr/>
        </p:nvSpPr>
        <p:spPr>
          <a:xfrm>
            <a:off x="1054028" y="1489420"/>
            <a:ext cx="10668595" cy="4801314"/>
          </a:xfrm>
          <a:prstGeom prst="rect">
            <a:avLst/>
          </a:prstGeom>
        </p:spPr>
        <p:txBody>
          <a:bodyPr wrap="square">
            <a:spAutoFit/>
          </a:bodyPr>
          <a:lstStyle/>
          <a:p>
            <a:r>
              <a:rPr lang="en-CA" b="1" dirty="0"/>
              <a:t>Research-based Reports </a:t>
            </a:r>
          </a:p>
          <a:p>
            <a:pPr marL="342900" indent="-342900">
              <a:buFont typeface="+mj-lt"/>
              <a:buAutoNum type="arabicPeriod"/>
            </a:pPr>
            <a:r>
              <a:rPr lang="en-CA" b="1" dirty="0"/>
              <a:t>All young people experience learning losses when they do not engage in educational activities during the summer. </a:t>
            </a:r>
            <a:r>
              <a:rPr lang="en-CA" dirty="0"/>
              <a:t>Research spanning 100 years shows that students typically score lower on standardized tests at the end of summer vacation than they do on the same tests at the beginning of the summer (White, 1906; </a:t>
            </a:r>
            <a:r>
              <a:rPr lang="en-CA" dirty="0" err="1"/>
              <a:t>Heyns</a:t>
            </a:r>
            <a:r>
              <a:rPr lang="en-CA" dirty="0"/>
              <a:t>, 1978; </a:t>
            </a:r>
            <a:r>
              <a:rPr lang="en-CA" dirty="0" err="1"/>
              <a:t>Entwisle</a:t>
            </a:r>
            <a:r>
              <a:rPr lang="en-CA" dirty="0"/>
              <a:t> &amp; Alexander 1992; Cooper, 1996; Downey et al, 2004).  </a:t>
            </a:r>
          </a:p>
          <a:p>
            <a:pPr marL="342900" indent="-342900">
              <a:buFont typeface="+mj-lt"/>
              <a:buAutoNum type="arabicPeriod"/>
            </a:pPr>
            <a:r>
              <a:rPr lang="en-CA" dirty="0"/>
              <a:t>Most students lose about </a:t>
            </a:r>
            <a:r>
              <a:rPr lang="en-CA" b="1" dirty="0"/>
              <a:t>two months of grade level equivalency in mathematical computation skills over the summer month</a:t>
            </a:r>
            <a:r>
              <a:rPr lang="en-CA" dirty="0"/>
              <a:t>s. Low-income students also lose more than two months in reading achievement, despite the fact that their middle-class peers make slight gains (Cooper, 1996).  </a:t>
            </a:r>
          </a:p>
          <a:p>
            <a:pPr marL="342900" indent="-342900">
              <a:buFont typeface="+mj-lt"/>
              <a:buAutoNum type="arabicPeriod"/>
            </a:pPr>
            <a:r>
              <a:rPr lang="en-CA" dirty="0"/>
              <a:t>More than </a:t>
            </a:r>
            <a:r>
              <a:rPr lang="en-CA" b="1" dirty="0"/>
              <a:t>half of the achievement gap between lower- and higher-income youth can be explained by unequal access to summer learning opportunities. </a:t>
            </a:r>
            <a:r>
              <a:rPr lang="en-CA" dirty="0"/>
              <a:t>As a result, low-income youth are less likely to graduate from high school or enter college (Alexander et al, 2007).  </a:t>
            </a:r>
          </a:p>
          <a:p>
            <a:pPr marL="342900" indent="-342900">
              <a:buFont typeface="+mj-lt"/>
              <a:buAutoNum type="arabicPeriod"/>
            </a:pPr>
            <a:r>
              <a:rPr lang="en-CA" dirty="0"/>
              <a:t>Children lose more than academic knowledge over the summer. </a:t>
            </a:r>
            <a:r>
              <a:rPr lang="en-CA" b="1" dirty="0"/>
              <a:t>Most children</a:t>
            </a:r>
            <a:r>
              <a:rPr lang="en-CA" dirty="0"/>
              <a:t>—particularly children at high risk of obesity—</a:t>
            </a:r>
            <a:r>
              <a:rPr lang="en-CA" b="1" dirty="0"/>
              <a:t>gain weight more rapidly when they are out of school during summer break</a:t>
            </a:r>
            <a:r>
              <a:rPr lang="en-CA" dirty="0"/>
              <a:t> (Von Hippel et al, 2007).  </a:t>
            </a:r>
          </a:p>
          <a:p>
            <a:pPr marL="342900" indent="-342900">
              <a:buFont typeface="+mj-lt"/>
              <a:buAutoNum type="arabicPeriod"/>
            </a:pPr>
            <a:r>
              <a:rPr lang="en-CA" dirty="0"/>
              <a:t>Parents consistently cite </a:t>
            </a:r>
            <a:r>
              <a:rPr lang="en-CA" b="1" dirty="0"/>
              <a:t>summer as the most difficult time to ensure that their children have productive things to do </a:t>
            </a:r>
            <a:r>
              <a:rPr lang="en-CA" dirty="0"/>
              <a:t>(</a:t>
            </a:r>
            <a:r>
              <a:rPr lang="en-CA" dirty="0" err="1"/>
              <a:t>Duffett</a:t>
            </a:r>
            <a:r>
              <a:rPr lang="en-CA" dirty="0"/>
              <a:t> et al, 2004).</a:t>
            </a:r>
          </a:p>
          <a:p>
            <a:r>
              <a:rPr lang="en-CA" u="sng" dirty="0">
                <a:hlinkClick r:id="rId4"/>
              </a:rPr>
              <a:t>https://www.thoughtco.com/steps-to-stop-the-summer-slide-4041740</a:t>
            </a:r>
            <a:endParaRPr lang="en-CA" dirty="0"/>
          </a:p>
        </p:txBody>
      </p:sp>
    </p:spTree>
    <p:extLst>
      <p:ext uri="{BB962C8B-B14F-4D97-AF65-F5344CB8AC3E}">
        <p14:creationId xmlns:p14="http://schemas.microsoft.com/office/powerpoint/2010/main" val="25289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2954</TotalTime>
  <Words>2607</Words>
  <Application>Microsoft Macintosh PowerPoint</Application>
  <PresentationFormat>Widescreen</PresentationFormat>
  <Paragraphs>233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Nova</vt:lpstr>
      <vt:lpstr>Calibri</vt:lpstr>
      <vt:lpstr>Calibri Light</vt:lpstr>
      <vt:lpstr>Hind</vt:lpstr>
      <vt:lpstr>Hind Medium</vt:lpstr>
      <vt:lpstr>Slabo 27px</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Pinney</dc:creator>
  <cp:lastModifiedBy>Janet Pinney</cp:lastModifiedBy>
  <cp:revision>98</cp:revision>
  <cp:lastPrinted>2022-02-16T21:22:35Z</cp:lastPrinted>
  <dcterms:created xsi:type="dcterms:W3CDTF">2021-07-12T23:49:13Z</dcterms:created>
  <dcterms:modified xsi:type="dcterms:W3CDTF">2022-04-22T22:20:58Z</dcterms:modified>
</cp:coreProperties>
</file>