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344" r:id="rId2"/>
    <p:sldId id="290" r:id="rId3"/>
    <p:sldId id="292" r:id="rId4"/>
    <p:sldId id="293" r:id="rId5"/>
    <p:sldId id="294" r:id="rId6"/>
    <p:sldId id="296" r:id="rId7"/>
    <p:sldId id="295" r:id="rId8"/>
    <p:sldId id="297" r:id="rId9"/>
    <p:sldId id="30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54AE659-C4D7-884A-9E02-161FA78CAE23}">
          <p14:sldIdLst>
            <p14:sldId id="344"/>
            <p14:sldId id="290"/>
            <p14:sldId id="292"/>
            <p14:sldId id="293"/>
            <p14:sldId id="294"/>
            <p14:sldId id="296"/>
            <p14:sldId id="295"/>
            <p14:sldId id="297"/>
            <p14:sldId id="30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9"/>
    <p:restoredTop sz="68480"/>
  </p:normalViewPr>
  <p:slideViewPr>
    <p:cSldViewPr snapToGrid="0" snapToObjects="1">
      <p:cViewPr varScale="1">
        <p:scale>
          <a:sx n="90" d="100"/>
          <a:sy n="90" d="100"/>
        </p:scale>
        <p:origin x="1200" y="200"/>
      </p:cViewPr>
      <p:guideLst/>
    </p:cSldViewPr>
  </p:slideViewPr>
  <p:notesTextViewPr>
    <p:cViewPr>
      <p:scale>
        <a:sx n="1" d="1"/>
        <a:sy n="1" d="1"/>
      </p:scale>
      <p:origin x="0" y="-8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7" d="100"/>
          <a:sy n="107" d="100"/>
        </p:scale>
        <p:origin x="3448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DB4A25-3595-3B47-A4C6-FA17AC3825C2}" type="datetimeFigureOut">
              <a:rPr lang="en-US" smtClean="0"/>
              <a:t>4/21/22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DD631-0981-1F48-9F79-A8EE0383D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554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DD631-0981-1F48-9F79-A8EE0383DA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093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0" y="334963"/>
            <a:ext cx="2895600" cy="1628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43840" y="2118360"/>
            <a:ext cx="6339840" cy="6873240"/>
          </a:xfrm>
        </p:spPr>
        <p:txBody>
          <a:bodyPr>
            <a:noAutofit/>
          </a:bodyPr>
          <a:lstStyle/>
          <a:p>
            <a:r>
              <a:rPr lang="en-US" dirty="0"/>
              <a:t>Framework is based on Gino Wickman’s book:  </a:t>
            </a:r>
            <a:r>
              <a:rPr lang="en-US" u="sng" dirty="0"/>
              <a:t>Traction</a:t>
            </a:r>
          </a:p>
          <a:p>
            <a:endParaRPr lang="en-US" u="sng" dirty="0"/>
          </a:p>
          <a:p>
            <a:pPr marL="0" indent="0">
              <a:buNone/>
            </a:pPr>
            <a:endParaRPr lang="en-US" dirty="0"/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have invested in School is Easy tutoring and you are excited to get started; you have dreams, goals, and you know you should probably make a plan, that you should know about the competition, do some marketing, BUT HOW TO DO IT? and WHERE TO START ????</a:t>
            </a:r>
          </a:p>
          <a:p>
            <a:endParaRPr lang="en-CA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School is Easy we have designed this framework for that very purpose, to give you a working model and a focus. The School is Easy Success Framework outlines the core elements of what it takes to begin and grow your business. </a:t>
            </a:r>
          </a:p>
          <a:p>
            <a:endParaRPr lang="en-CA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 initial training we walk you through the SIE framework to help you be up and running quickly!</a:t>
            </a:r>
          </a:p>
          <a:p>
            <a:endParaRPr lang="en-CA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Throughout your journey, we encourage you to revisit these slides often; to reflect, refocus and realign your business decisions and activities with the reason(s) you began your journey in the first place. </a:t>
            </a: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Congratulations on taking your first steps!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DD631-0981-1F48-9F79-A8EE0383DAC2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AF704A-814A-1544-A181-A993767B2F88}"/>
              </a:ext>
            </a:extLst>
          </p:cNvPr>
          <p:cNvSpPr txBox="1"/>
          <p:nvPr/>
        </p:nvSpPr>
        <p:spPr>
          <a:xfrm>
            <a:off x="990600" y="701040"/>
            <a:ext cx="2225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Framework is based on Gino Wickman’s book:  </a:t>
            </a:r>
            <a:r>
              <a:rPr lang="en-US" u="sng" dirty="0"/>
              <a:t>Traction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850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4386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EVERYTHING rests on the foundation! </a:t>
            </a:r>
          </a:p>
          <a:p>
            <a:pPr marL="0" indent="0">
              <a:buNone/>
            </a:pPr>
            <a:r>
              <a:rPr lang="en-US" dirty="0"/>
              <a:t>You must first set your Foundation – gain clarity around where you are going and how you will get there. </a:t>
            </a:r>
          </a:p>
          <a:p>
            <a:pPr marL="0" indent="0">
              <a:buNone/>
            </a:pPr>
            <a:r>
              <a:rPr lang="en-US" dirty="0"/>
              <a:t>Commit! Get uncomfortable - your foundation and your business must be your priority!</a:t>
            </a:r>
          </a:p>
          <a:p>
            <a:pPr marL="228600" indent="-228600">
              <a:buAutoNum type="arabicPeriod"/>
            </a:pPr>
            <a:endParaRPr lang="en-US" dirty="0"/>
          </a:p>
          <a:p>
            <a:pPr marL="228600" indent="-228600">
              <a:buAutoNum type="arabicPeriod"/>
            </a:pPr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Foundation = Vision (what we do and why we do it)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dirty="0"/>
              <a:t>the SIE BRAND, and Unique Selling Proposition (USP)  , your Differentiator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dirty="0"/>
              <a:t>Core Focus – the needs your SIE business will satisfy 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And your Plans! where you see yourself and what you will achieve in the coming years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/>
              <a:t>At this foundation phase and along with the pre work activity – “My Personal Vision for my SIE business’ you want to plan a series of Targets based on the months and years ahead –, </a:t>
            </a:r>
          </a:p>
          <a:p>
            <a:pPr marL="1143000" lvl="2" indent="-228600">
              <a:buFont typeface="+mj-lt"/>
              <a:buAutoNum type="arabicPeriod"/>
            </a:pPr>
            <a:r>
              <a:rPr lang="en-US" dirty="0"/>
              <a:t>brainstorm a 10 year target, your larger than life goals</a:t>
            </a:r>
          </a:p>
          <a:p>
            <a:pPr marL="1143000" lvl="2" indent="-228600">
              <a:buFont typeface="+mj-lt"/>
              <a:buAutoNum type="arabicPeriod"/>
            </a:pPr>
            <a:r>
              <a:rPr lang="en-US" dirty="0"/>
              <a:t>your 3 year picture, write down strategies over the next 3 years to help get you to your 10 year target</a:t>
            </a:r>
          </a:p>
          <a:p>
            <a:pPr marL="1143000" lvl="2" indent="-228600">
              <a:buFont typeface="+mj-lt"/>
              <a:buAutoNum type="arabicPeriod"/>
            </a:pPr>
            <a:r>
              <a:rPr lang="en-US" dirty="0"/>
              <a:t>next, your 1 year plan, what has to happen in the next 365 days to move you toward your 3 year goals</a:t>
            </a:r>
          </a:p>
          <a:p>
            <a:pPr marL="1143000" lvl="2" indent="-228600">
              <a:buFont typeface="+mj-lt"/>
              <a:buAutoNum type="arabicPeriod"/>
            </a:pPr>
            <a:r>
              <a:rPr lang="en-US" dirty="0"/>
              <a:t>your quarterly “rocks” or milestones; specific, attainable and measurable milestones you can reach in the next 90 days.</a:t>
            </a:r>
          </a:p>
          <a:p>
            <a:pPr marL="1143000" lvl="2" indent="-228600">
              <a:buFont typeface="+mj-lt"/>
              <a:buAutoNum type="arabicPeriod"/>
            </a:pPr>
            <a:endParaRPr lang="en-US" dirty="0"/>
          </a:p>
          <a:p>
            <a:pPr marL="0" lvl="0" indent="0">
              <a:buFontTx/>
              <a:buNone/>
            </a:pPr>
            <a:endParaRPr lang="en-US" dirty="0"/>
          </a:p>
          <a:p>
            <a:pPr marL="1143000" lvl="2" indent="-228600">
              <a:buFont typeface="+mj-lt"/>
              <a:buAutoNum type="arabicPeriod"/>
            </a:pPr>
            <a:endParaRPr lang="en-US" dirty="0"/>
          </a:p>
          <a:p>
            <a:pPr marL="1143000" lvl="2" indent="-228600">
              <a:buFont typeface="+mj-lt"/>
              <a:buAutoNum type="arabicPeriod"/>
            </a:pPr>
            <a:endParaRPr lang="en-US" dirty="0"/>
          </a:p>
          <a:p>
            <a:pPr marL="1143000" lvl="2" indent="-228600">
              <a:buFont typeface="+mj-lt"/>
              <a:buAutoNum type="arabicPeriod"/>
            </a:pPr>
            <a:endParaRPr lang="en-US" dirty="0"/>
          </a:p>
          <a:p>
            <a:pPr marL="1143000" lvl="2" indent="-228600">
              <a:buFont typeface="+mj-lt"/>
              <a:buAutoNum type="arabicPeriod"/>
            </a:pPr>
            <a:endParaRPr lang="en-US" dirty="0"/>
          </a:p>
          <a:p>
            <a:pPr marL="1143000" lvl="2" indent="-228600">
              <a:buFont typeface="+mj-lt"/>
              <a:buAutoNum type="arabicPeriod"/>
            </a:pPr>
            <a:endParaRPr lang="en-US" dirty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DD631-0981-1F48-9F79-A8EE0383DAC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112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365125"/>
            <a:ext cx="3246437" cy="1825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2590800"/>
            <a:ext cx="5486400" cy="6248400"/>
          </a:xfrm>
        </p:spPr>
        <p:txBody>
          <a:bodyPr>
            <a:noAutofit/>
          </a:bodyPr>
          <a:lstStyle/>
          <a:p>
            <a:pPr lvl="2"/>
            <a:endParaRPr lang="en-US" dirty="0"/>
          </a:p>
          <a:p>
            <a:pPr marL="0" lvl="0" indent="0"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People = your frontline; representing your BRAND to your customers and prospective customers.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Hire the right people and train them to your Foundation – Vision, Brand, USP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Control the narrative and Create and use common language among all of your staff, advocates and promoters (more to come on that during Marketing)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/>
              <a:t>Tutor Hiring package includes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Sample Ads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Interview questions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New Tutor Checklist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Tutor Compensation framework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Equally important is the RELATIONSHIP you have with your Tutors – you will want to have them engaged, enjoying the process and working with you for a good period of time (retention)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lvl="0" indent="0">
              <a:buFont typeface="Arial" panose="020B0604020202020204" pitchFamily="34" charset="0"/>
              <a:buNone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endParaRPr lang="en-US" dirty="0"/>
          </a:p>
          <a:p>
            <a:pPr lvl="2"/>
            <a:endParaRPr lang="en-US" dirty="0"/>
          </a:p>
          <a:p>
            <a:pPr marL="1143000" lvl="2" indent="-228600">
              <a:buFont typeface="+mj-lt"/>
              <a:buAutoNum type="arabicPeriod"/>
            </a:pPr>
            <a:endParaRPr lang="en-US" dirty="0"/>
          </a:p>
          <a:p>
            <a:pPr marL="1143000" lvl="2" indent="-228600">
              <a:buFont typeface="+mj-lt"/>
              <a:buAutoNum type="arabicPeriod"/>
            </a:pPr>
            <a:endParaRPr lang="en-US" dirty="0"/>
          </a:p>
          <a:p>
            <a:pPr marL="1143000" lvl="2" indent="-228600">
              <a:buFont typeface="+mj-lt"/>
              <a:buAutoNum type="arabicPeriod"/>
            </a:pPr>
            <a:endParaRPr lang="en-US" dirty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DD631-0981-1F48-9F79-A8EE0383DA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607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438650"/>
          </a:xfrm>
        </p:spPr>
        <p:txBody>
          <a:bodyPr>
            <a:noAutofit/>
          </a:bodyPr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Data = your Compass. Are you on track? or off track? 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 a  look at KPIs and metrics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Financial data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Customer data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Tutor / people data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Marketing &amp; Sales data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KPIs: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Ratios – Leads to appointments / appointments to interviews (consultation) / consultation to enrolment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Number of reenrollments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Number of lessons per student/client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TOOL: Lead Calculator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Financials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Profit and loss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TOOL: Revenue Forecasting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Marketing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Marketing efforts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What worked &amp; what didn’t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TOOL: Marketing plan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 algn="l">
              <a:buFontTx/>
              <a:buNone/>
            </a:pPr>
            <a:endParaRPr lang="en-US" dirty="0"/>
          </a:p>
          <a:p>
            <a:pPr lvl="2"/>
            <a:endParaRPr lang="en-US" dirty="0"/>
          </a:p>
          <a:p>
            <a:pPr marL="1143000" lvl="2" indent="-228600">
              <a:buFont typeface="+mj-lt"/>
              <a:buAutoNum type="arabicPeriod"/>
            </a:pPr>
            <a:endParaRPr lang="en-US" dirty="0"/>
          </a:p>
          <a:p>
            <a:pPr marL="1143000" lvl="2" indent="-228600">
              <a:buFont typeface="+mj-lt"/>
              <a:buAutoNum type="arabicPeriod"/>
            </a:pPr>
            <a:endParaRPr lang="en-US" dirty="0"/>
          </a:p>
          <a:p>
            <a:pPr marL="1143000" lvl="2" indent="-228600">
              <a:buFont typeface="+mj-lt"/>
              <a:buAutoNum type="arabicPeriod"/>
            </a:pPr>
            <a:endParaRPr lang="en-US" dirty="0"/>
          </a:p>
          <a:p>
            <a:pPr marL="1143000" lvl="2" indent="-228600">
              <a:buFont typeface="+mj-lt"/>
              <a:buAutoNum type="arabicPeriod"/>
            </a:pPr>
            <a:endParaRPr lang="en-US" dirty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DD631-0981-1F48-9F79-A8EE0383DA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69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438650"/>
          </a:xfrm>
        </p:spPr>
        <p:txBody>
          <a:bodyPr>
            <a:noAutofit/>
          </a:bodyPr>
          <a:lstStyle/>
          <a:p>
            <a:pPr marL="0" lvl="0" indent="0"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pPr marL="0" lvl="0" indent="0" algn="l">
              <a:buFontTx/>
              <a:buNone/>
            </a:pPr>
            <a:r>
              <a:rPr lang="en-US" dirty="0"/>
              <a:t>4. Issues = problems and opportunities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US" dirty="0"/>
              <a:t>identify issues based on DATA</a:t>
            </a:r>
          </a:p>
          <a:p>
            <a:pPr marL="457200" lvl="1" indent="0" algn="l">
              <a:buFont typeface="Arial" panose="020B0604020202020204" pitchFamily="34" charset="0"/>
              <a:buNone/>
            </a:pPr>
            <a:r>
              <a:rPr lang="en-US" dirty="0"/>
              <a:t>Steps: </a:t>
            </a:r>
          </a:p>
          <a:p>
            <a:pPr marL="685800" lvl="1" indent="-228600" algn="l">
              <a:buFont typeface="+mj-lt"/>
              <a:buAutoNum type="arabicPeriod"/>
            </a:pPr>
            <a:r>
              <a:rPr lang="en-US" dirty="0"/>
              <a:t>Identify - more difficult without DATA</a:t>
            </a:r>
          </a:p>
          <a:p>
            <a:pPr marL="685800" lvl="1" indent="-228600" algn="l">
              <a:buFont typeface="+mj-lt"/>
              <a:buAutoNum type="arabicPeriod"/>
            </a:pPr>
            <a:r>
              <a:rPr lang="en-US" dirty="0"/>
              <a:t>Discuss</a:t>
            </a:r>
          </a:p>
          <a:p>
            <a:pPr marL="685800" lvl="1" indent="-228600" algn="l">
              <a:buFont typeface="+mj-lt"/>
              <a:buAutoNum type="arabicPeriod"/>
            </a:pPr>
            <a:r>
              <a:rPr lang="en-US" dirty="0"/>
              <a:t>Resolve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Reviewing your goals and plans should be an ongoing process.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	KNOW YOUR NUMBERS!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	Identify root causes / discuss / and then solve.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	Keep on top of the issues.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	Close up and fix the BIG cracks first. From time to time check in on the hair line fractures to make sure they haven’t become larger..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	There will always be hair line fractures</a:t>
            </a:r>
          </a:p>
          <a:p>
            <a:pPr marL="0" lvl="0" indent="0" algn="l">
              <a:buFont typeface="Arial" panose="020B0604020202020204" pitchFamily="34" charset="0"/>
              <a:buNone/>
            </a:pPr>
            <a:endParaRPr lang="en-US" dirty="0"/>
          </a:p>
          <a:p>
            <a:pPr lvl="2"/>
            <a:endParaRPr lang="en-US" dirty="0"/>
          </a:p>
          <a:p>
            <a:pPr marL="1143000" lvl="2" indent="-228600">
              <a:buFont typeface="+mj-lt"/>
              <a:buAutoNum type="arabicPeriod"/>
            </a:pPr>
            <a:endParaRPr lang="en-US" dirty="0"/>
          </a:p>
          <a:p>
            <a:pPr marL="1143000" lvl="2" indent="-228600">
              <a:buFont typeface="+mj-lt"/>
              <a:buAutoNum type="arabicPeriod"/>
            </a:pPr>
            <a:endParaRPr lang="en-US" dirty="0"/>
          </a:p>
          <a:p>
            <a:pPr marL="1143000" lvl="2" indent="-228600">
              <a:buFont typeface="+mj-lt"/>
              <a:buAutoNum type="arabicPeriod"/>
            </a:pPr>
            <a:endParaRPr lang="en-US" dirty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DD631-0981-1F48-9F79-A8EE0383DAC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340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438650"/>
          </a:xfrm>
        </p:spPr>
        <p:txBody>
          <a:bodyPr>
            <a:noAutofit/>
          </a:bodyPr>
          <a:lstStyle/>
          <a:p>
            <a:pPr marL="0" lvl="0" indent="0" algn="l">
              <a:buFontTx/>
              <a:buNone/>
            </a:pPr>
            <a:endParaRPr lang="en-US" dirty="0"/>
          </a:p>
          <a:p>
            <a:pPr marL="0" lvl="0" indent="0" algn="l">
              <a:buFontTx/>
              <a:buNone/>
            </a:pPr>
            <a:r>
              <a:rPr lang="en-US" dirty="0"/>
              <a:t>5. Process = efficiency and in alignment with your vision/foundation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US" dirty="0"/>
              <a:t>SIE core processes keep your business running smoothly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US" dirty="0"/>
              <a:t>any implemented processes you add should be documented and communicated – people/staff cannot know how or how you want it done if it’s only in your head.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endParaRPr lang="en-US" dirty="0"/>
          </a:p>
          <a:p>
            <a:pPr lvl="1" algn="l"/>
            <a:r>
              <a:rPr lang="en-US" dirty="0"/>
              <a:t>Examples of Process and alignment to vision and foundation of the business: </a:t>
            </a:r>
          </a:p>
          <a:p>
            <a:pPr marL="1085850" lvl="2" indent="-171450" algn="l">
              <a:buFont typeface="Arial" panose="020B0604020202020204" pitchFamily="34" charset="0"/>
              <a:buChar char="•"/>
            </a:pPr>
            <a:r>
              <a:rPr lang="en-US" dirty="0"/>
              <a:t>Pizza company – 30 minutes or free (IT investment to make it work – centralized call centers, One phone number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marL="1085850" lvl="2" indent="-171450" algn="l">
              <a:buFont typeface="Arial" panose="020B0604020202020204" pitchFamily="34" charset="0"/>
              <a:buChar char="•"/>
            </a:pPr>
            <a:r>
              <a:rPr lang="en-US" dirty="0"/>
              <a:t>TD Bank, customer service - $5 if you have to wait in line for longer than 5 minutes (program didn’t last ling because they couldn’t deliver on the promise)</a:t>
            </a:r>
          </a:p>
          <a:p>
            <a:pPr marL="1085850" lvl="2" indent="-171450" algn="l">
              <a:buFont typeface="Arial" panose="020B0604020202020204" pitchFamily="34" charset="0"/>
              <a:buChar char="•"/>
            </a:pPr>
            <a:r>
              <a:rPr lang="en-US" dirty="0"/>
              <a:t>Shoe Company – customer service – 3 in line, call to open next register. (aligned with company Vision, well communicated, non negotiable) </a:t>
            </a:r>
          </a:p>
          <a:p>
            <a:pPr marL="1085850" lvl="2" indent="-171450" algn="l">
              <a:buFont typeface="Arial" panose="020B0604020202020204" pitchFamily="34" charset="0"/>
              <a:buChar char="•"/>
            </a:pPr>
            <a:endParaRPr lang="en-US" dirty="0"/>
          </a:p>
          <a:p>
            <a:pPr lvl="2"/>
            <a:endParaRPr lang="en-US" dirty="0"/>
          </a:p>
          <a:p>
            <a:pPr marL="1143000" lvl="2" indent="-228600">
              <a:buFont typeface="+mj-lt"/>
              <a:buAutoNum type="arabicPeriod"/>
            </a:pPr>
            <a:endParaRPr lang="en-US" dirty="0"/>
          </a:p>
          <a:p>
            <a:pPr marL="1143000" lvl="2" indent="-228600">
              <a:buFont typeface="+mj-lt"/>
              <a:buAutoNum type="arabicPeriod"/>
            </a:pPr>
            <a:endParaRPr lang="en-US" dirty="0"/>
          </a:p>
          <a:p>
            <a:pPr marL="1143000" lvl="2" indent="-228600">
              <a:buFont typeface="+mj-lt"/>
              <a:buAutoNum type="arabicPeriod"/>
            </a:pPr>
            <a:endParaRPr lang="en-US" dirty="0"/>
          </a:p>
          <a:p>
            <a:pPr marL="1143000" lvl="2" indent="-228600">
              <a:buFont typeface="+mj-lt"/>
              <a:buAutoNum type="arabicPeriod"/>
            </a:pPr>
            <a:endParaRPr lang="en-US" dirty="0"/>
          </a:p>
          <a:p>
            <a:pPr marL="1143000" lvl="2" indent="-228600">
              <a:buFont typeface="+mj-lt"/>
              <a:buAutoNum type="arabicPeriod"/>
            </a:pPr>
            <a:endParaRPr lang="en-US" dirty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DD631-0981-1F48-9F79-A8EE0383DAC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821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438650"/>
          </a:xfrm>
        </p:spPr>
        <p:txBody>
          <a:bodyPr>
            <a:noAutofit/>
          </a:bodyPr>
          <a:lstStyle/>
          <a:p>
            <a:pPr lvl="1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GROWTH!!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all systems a go; focus on foundation, people, data, handling issues and implementing processes – Growth is imminent. 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crack or breakdown in any of the aforementioned elements and growth is usually stalled or ground to a halt. 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dirty="0"/>
          </a:p>
          <a:p>
            <a:pPr marL="1143000" lvl="2" indent="-228600">
              <a:buFont typeface="+mj-lt"/>
              <a:buAutoNum type="arabicPeriod"/>
            </a:pPr>
            <a:endParaRPr lang="en-US" dirty="0"/>
          </a:p>
          <a:p>
            <a:pPr marL="0" lvl="0" indent="0">
              <a:buFontTx/>
              <a:buNone/>
            </a:pPr>
            <a:endParaRPr lang="en-US" dirty="0"/>
          </a:p>
          <a:p>
            <a:pPr marL="1143000" lvl="2" indent="-228600">
              <a:buFont typeface="+mj-lt"/>
              <a:buAutoNum type="arabicPeriod"/>
            </a:pPr>
            <a:endParaRPr lang="en-US" dirty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DD631-0981-1F48-9F79-A8EE0383DA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91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438650"/>
          </a:xfrm>
        </p:spPr>
        <p:txBody>
          <a:bodyPr>
            <a:noAutofit/>
          </a:bodyPr>
          <a:lstStyle/>
          <a:p>
            <a:pPr marL="47625" lvl="1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 Importantly, </a:t>
            </a:r>
          </a:p>
          <a:p>
            <a:r>
              <a:rPr lang="en-US" u="none" dirty="0"/>
              <a:t>the Success Framework informs your DECISION MAKING process </a:t>
            </a:r>
          </a:p>
          <a:p>
            <a:endParaRPr lang="en-US" u="none" dirty="0"/>
          </a:p>
          <a:p>
            <a:r>
              <a:rPr lang="en-US" u="none" dirty="0"/>
              <a:t>Ask yourself:</a:t>
            </a:r>
          </a:p>
          <a:p>
            <a:r>
              <a:rPr lang="en-US" u="none" dirty="0"/>
              <a:t>1. Is this &lt;whatever it is I have to make a decision about; people, data, process&gt; in alignment with the School is Easy  Brand?</a:t>
            </a:r>
          </a:p>
          <a:p>
            <a:r>
              <a:rPr lang="en-US" u="none" dirty="0"/>
              <a:t>2. Will this move me toward my own goals and vision or away from my goals and vision?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GROWTH!!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dirty="0"/>
          </a:p>
          <a:p>
            <a:pPr marL="0" lvl="0" indent="0" algn="l">
              <a:buFont typeface="Arial" panose="020B0604020202020204" pitchFamily="34" charset="0"/>
              <a:buNone/>
            </a:pPr>
            <a:r>
              <a:rPr lang="en-US" dirty="0"/>
              <a:t>MAKE IT A HABIT TO Review, Correct, and Reset </a:t>
            </a:r>
          </a:p>
          <a:p>
            <a:pPr marL="228600" lvl="0" indent="-228600" algn="l">
              <a:buFont typeface="+mj-lt"/>
              <a:buAutoNum type="arabicPeriod"/>
            </a:pPr>
            <a:r>
              <a:rPr lang="en-US" dirty="0"/>
              <a:t>Have your 3 year and 10 year vision clearly etched in your mind. (the entire framework rests on this foundation)</a:t>
            </a:r>
          </a:p>
          <a:p>
            <a:pPr marL="228600" lvl="0" indent="-228600" algn="l">
              <a:buFont typeface="Arial" panose="020B0604020202020204" pitchFamily="34" charset="0"/>
              <a:buAutoNum type="arabicPeriod"/>
            </a:pPr>
            <a:r>
              <a:rPr lang="en-US" dirty="0"/>
              <a:t>Every 90 days (each quarter) review your goals (data)</a:t>
            </a:r>
          </a:p>
          <a:p>
            <a:pPr marL="228600" lvl="0" indent="-228600" algn="l">
              <a:buFont typeface="Arial" panose="020B0604020202020204" pitchFamily="34" charset="0"/>
              <a:buAutoNum type="arabicPeriod"/>
            </a:pPr>
            <a:r>
              <a:rPr lang="en-US" dirty="0"/>
              <a:t>List what needs to happen in the next 90 days to get you back on track or moving forward (identify possible issues)</a:t>
            </a:r>
          </a:p>
          <a:p>
            <a:pPr marL="685800" lvl="1" indent="-228600" algn="l">
              <a:buFont typeface="Arial" panose="020B0604020202020204" pitchFamily="34" charset="0"/>
              <a:buChar char="•"/>
            </a:pPr>
            <a:r>
              <a:rPr lang="en-US" dirty="0"/>
              <a:t>Prioritize and work at the goals to be accomplished in the next 90 days. </a:t>
            </a:r>
          </a:p>
          <a:p>
            <a:pPr marL="1143000" lvl="2" indent="-228600">
              <a:buFont typeface="+mj-lt"/>
              <a:buAutoNum type="arabicPeriod"/>
            </a:pPr>
            <a:endParaRPr lang="en-US" dirty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DD631-0981-1F48-9F79-A8EE0383DA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232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39B67-6B27-6646-917A-733061C78C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FA4CC0-61E5-2444-A681-39CA7D41F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5739E-BCD3-1842-9D4B-A1C8A24F6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774C3-A469-494F-A85A-53F302C94119}" type="datetime1">
              <a:rPr lang="en-CA" smtClean="0"/>
              <a:t>2022-04-21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A989AE-5276-5D4B-9BA7-8C54FEE65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9FD77-FB34-1D40-8D84-36429A07D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B939D-C9AE-9344-B1E5-0ABABC82E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74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3CA30-5A5B-5945-AE03-D142C30A3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3F1702-6F9B-D540-A8E3-0C31E51C90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77857-63E5-0D49-AA25-511E3424A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183D1-A452-F44B-916D-E85B9737BD08}" type="datetime1">
              <a:rPr lang="en-CA" smtClean="0"/>
              <a:t>2022-04-21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F66A9-BF60-0946-BFFE-1D66BFEEE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5BAEEF-85C9-0E46-9AB4-425895309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B939D-C9AE-9344-B1E5-0ABABC82E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95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54177A-A1A6-4047-B39F-314AF516AF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1A9C2A-CE86-074E-B083-B478D4C32C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66A9A-1920-BD43-BD75-2D4EEEEB1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C778B-5C65-5443-B8C6-B4695AF2D772}" type="datetime1">
              <a:rPr lang="en-CA" smtClean="0"/>
              <a:t>2022-04-21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FC483F-612D-F746-A617-4462A766B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2E90C-92EC-664E-8C2C-037505592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B939D-C9AE-9344-B1E5-0ABABC82E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033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658D6-6C34-8242-A4D2-F77A87813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FA463-F5A5-504A-9C26-00E4E694A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3119F-5B4A-054D-98A9-3566CF5C2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67EC-2CB9-5841-9D19-72BA4C3FD418}" type="datetime1">
              <a:rPr lang="en-CA" smtClean="0"/>
              <a:t>2022-04-21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6BBD1-6B72-2A47-926F-FDCB03038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E93860-3D42-6247-A2EE-80F04D3C5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B939D-C9AE-9344-B1E5-0ABABC82E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6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A0000-DDFE-D84F-A051-87BA4F14A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22C07A-0470-184F-9E60-F07D42901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BBECE-1F2C-2642-9689-F41658C08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204A-4EA6-0649-914C-1FC0B2819B56}" type="datetime1">
              <a:rPr lang="en-CA" smtClean="0"/>
              <a:t>2022-04-21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307EA-80A5-8C4D-AC2C-3883BBCFC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1AF15-6172-9546-819F-8AF0070B9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B939D-C9AE-9344-B1E5-0ABABC82E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526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6EDA0-056A-854B-9275-1EDAEA405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D4BE6-B45B-174C-A4FE-0AF3DE170A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F0509-A0B4-7E45-B0D8-4F5C9A2222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B58B1-EFC3-2C45-A004-0C2F605D4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B815-B01A-6B4B-B1D2-70790383A8E7}" type="datetime1">
              <a:rPr lang="en-CA" smtClean="0"/>
              <a:t>2022-04-21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7144A-F603-0E44-B6FF-A99B81E20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402B2-BDA3-0843-9A44-2F9FF44EC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B939D-C9AE-9344-B1E5-0ABABC82E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249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D58DB-F085-674D-A2B1-F326B0B78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DBA77D-811A-5947-94A9-E544CCB9A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14AC14-132A-3147-BA55-ECAE8F923F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77C831-BF58-8748-AD28-11973889CC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BBA69A-4D99-124C-A008-CC26B9DABC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F81037-0BD9-E64F-859E-C19AC0444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33B7-4EFD-3D46-9637-69F5B6483729}" type="datetime1">
              <a:rPr lang="en-CA" smtClean="0"/>
              <a:t>2022-04-21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4B101E-2D04-9D47-AA64-42E6916E4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A75CC2-D259-E84C-B39F-BE31B14F7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B939D-C9AE-9344-B1E5-0ABABC82E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651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47DB1-32A4-9A4C-AD80-9A83EDD40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A78701-D491-9C42-9D40-6A81BE363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3EFDF-EF43-034C-B3DA-40D67F4E1382}" type="datetime1">
              <a:rPr lang="en-CA" smtClean="0"/>
              <a:t>2022-04-21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D41D72-E57E-654F-8176-F7835DCD2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C642A8-0F5C-434F-8E61-984EF58F1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B939D-C9AE-9344-B1E5-0ABABC82E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13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A71B2D-CFE6-7A40-B3BE-3CE924F8F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79110-30F5-7C42-9AE4-D1CEDF95C26B}" type="datetime1">
              <a:rPr lang="en-CA" smtClean="0"/>
              <a:t>2022-04-21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5A8231-DF7A-F24A-8A38-4A3D77AC5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899753-5E5D-DB4A-924E-5AEA1EE8C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B939D-C9AE-9344-B1E5-0ABABC82E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433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B00D3-5BA8-7C48-B51D-AE1419E16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A93F2-8ABC-5C40-9955-50F35E5AA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69F49F-8692-0C45-B3F7-2D980C8FC9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5CD370-BA5B-964D-9998-B6147FF63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BDEDD-2789-1C4A-B219-CF234A1470B6}" type="datetime1">
              <a:rPr lang="en-CA" smtClean="0"/>
              <a:t>2022-04-21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D135A-B5B6-FD42-B68C-A812C1A5B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EF2924-7DEB-5E46-BC0E-CA1F6CDA4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B939D-C9AE-9344-B1E5-0ABABC82E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6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2EF0C-066D-6241-9BD1-9CD699DF0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F924A9-78A3-7B4E-9986-6AC03D1143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8A75A2-954F-D54D-BDB8-9893AF108A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DDA324-8E92-BE41-864E-1D1DF830A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44372-8740-3945-B46A-43C178137AB0}" type="datetime1">
              <a:rPr lang="en-CA" smtClean="0"/>
              <a:t>2022-04-21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4EBD9A-1874-DC43-B921-9A4D9EA08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4EE624-CAB4-5C4A-BF79-3C48CCA0C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B939D-C9AE-9344-B1E5-0ABABC82E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3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93966E-00DF-0540-B413-D4B9D7651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C167CC-F5E5-5E4D-AA2B-652048DD1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35CD75-85B6-4142-B6E7-0418EB192D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CC64D-C22A-264E-9CF1-3A441D609099}" type="datetime1">
              <a:rPr lang="en-CA" smtClean="0"/>
              <a:t>2022-04-21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DC69F-DE45-B644-80C5-3EA24FE0AB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CB674-EB1D-AC48-97B2-701435802E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B939D-C9AE-9344-B1E5-0ABABC82E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56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678557F-71F5-4B4F-945B-D35FF974F97E}"/>
              </a:ext>
            </a:extLst>
          </p:cNvPr>
          <p:cNvSpPr/>
          <p:nvPr/>
        </p:nvSpPr>
        <p:spPr>
          <a:xfrm>
            <a:off x="0" y="2"/>
            <a:ext cx="7075711" cy="6857998"/>
          </a:xfrm>
          <a:prstGeom prst="rect">
            <a:avLst/>
          </a:prstGeom>
          <a:solidFill>
            <a:srgbClr val="0076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>
              <a:cs typeface="Calibri"/>
            </a:endParaRPr>
          </a:p>
          <a:p>
            <a:pPr algn="ctr"/>
            <a:endParaRPr lang="en-US" dirty="0">
              <a:cs typeface="Calibri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2B9EADA-B252-430E-A504-BF8F8E0201F2}"/>
              </a:ext>
            </a:extLst>
          </p:cNvPr>
          <p:cNvSpPr/>
          <p:nvPr/>
        </p:nvSpPr>
        <p:spPr>
          <a:xfrm>
            <a:off x="3518353" y="-46718"/>
            <a:ext cx="6894284" cy="6903356"/>
          </a:xfrm>
          <a:prstGeom prst="ellipse">
            <a:avLst/>
          </a:prstGeom>
          <a:solidFill>
            <a:srgbClr val="EA7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9388FB1-C77F-4102-A13C-695DEB29A4EC}"/>
              </a:ext>
            </a:extLst>
          </p:cNvPr>
          <p:cNvSpPr/>
          <p:nvPr/>
        </p:nvSpPr>
        <p:spPr>
          <a:xfrm>
            <a:off x="3747876" y="2"/>
            <a:ext cx="6894284" cy="69033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8FA3377E-CA96-49E2-965C-92F547E1C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4283" y="4777717"/>
            <a:ext cx="2053772" cy="159744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0977" y="2033713"/>
            <a:ext cx="9144000" cy="177886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dirty="0">
                <a:solidFill>
                  <a:schemeClr val="bg2">
                    <a:lumMod val="50000"/>
                  </a:schemeClr>
                </a:solidFill>
                <a:latin typeface="Arial Nova"/>
                <a:cs typeface="Calibri"/>
              </a:rPr>
              <a:t>School is Easy</a:t>
            </a:r>
          </a:p>
          <a:p>
            <a:r>
              <a:rPr lang="en-US" sz="4400" dirty="0">
                <a:solidFill>
                  <a:schemeClr val="bg2">
                    <a:lumMod val="50000"/>
                  </a:schemeClr>
                </a:solidFill>
                <a:latin typeface="Arial Nova"/>
                <a:cs typeface="Calibri"/>
              </a:rPr>
              <a:t>-Success Framework-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8B3B6E-F20A-C146-918F-5A332E62E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B939D-C9AE-9344-B1E5-0ABABC82E8DB}" type="slidenum">
              <a:rPr lang="en-US" smtClean="0"/>
              <a:t>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93F46E-19B3-AC49-82D4-1B867464E723}"/>
              </a:ext>
            </a:extLst>
          </p:cNvPr>
          <p:cNvSpPr txBox="1"/>
          <p:nvPr/>
        </p:nvSpPr>
        <p:spPr>
          <a:xfrm>
            <a:off x="387458" y="6375157"/>
            <a:ext cx="2665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Feb. ‘22_JP</a:t>
            </a:r>
          </a:p>
        </p:txBody>
      </p:sp>
    </p:spTree>
    <p:extLst>
      <p:ext uri="{BB962C8B-B14F-4D97-AF65-F5344CB8AC3E}">
        <p14:creationId xmlns:p14="http://schemas.microsoft.com/office/powerpoint/2010/main" val="3083008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5F606E-29DB-4AA1-8E0B-0D178F2B7EF9}"/>
              </a:ext>
            </a:extLst>
          </p:cNvPr>
          <p:cNvSpPr/>
          <p:nvPr/>
        </p:nvSpPr>
        <p:spPr>
          <a:xfrm>
            <a:off x="907" y="-8739"/>
            <a:ext cx="4027712" cy="6857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  <a:p>
            <a:pPr algn="ctr"/>
            <a:endParaRPr lang="en-US" dirty="0">
              <a:cs typeface="Calibri"/>
            </a:endParaRPr>
          </a:p>
          <a:p>
            <a:pPr algn="ctr"/>
            <a:endParaRPr lang="en-US" dirty="0">
              <a:cs typeface="Calibri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6FB9E30-66AC-4B9C-AA5A-CE491527E37E}"/>
              </a:ext>
            </a:extLst>
          </p:cNvPr>
          <p:cNvSpPr/>
          <p:nvPr/>
        </p:nvSpPr>
        <p:spPr>
          <a:xfrm>
            <a:off x="470353" y="-66010"/>
            <a:ext cx="6894284" cy="69033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EBFFB8F-6713-4035-BA91-27593450A04D}"/>
              </a:ext>
            </a:extLst>
          </p:cNvPr>
          <p:cNvSpPr/>
          <p:nvPr/>
        </p:nvSpPr>
        <p:spPr>
          <a:xfrm>
            <a:off x="777636" y="-31418"/>
            <a:ext cx="6894284" cy="69033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85EDBC-02B4-4531-87E9-9D8F8AA86E40}"/>
              </a:ext>
            </a:extLst>
          </p:cNvPr>
          <p:cNvSpPr/>
          <p:nvPr/>
        </p:nvSpPr>
        <p:spPr>
          <a:xfrm>
            <a:off x="1527175" y="6616246"/>
            <a:ext cx="10667999" cy="244928"/>
          </a:xfrm>
          <a:prstGeom prst="rect">
            <a:avLst/>
          </a:prstGeom>
          <a:solidFill>
            <a:srgbClr val="0076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C5779B-6B41-4BF7-A513-1BEBD71FA700}"/>
              </a:ext>
            </a:extLst>
          </p:cNvPr>
          <p:cNvSpPr/>
          <p:nvPr/>
        </p:nvSpPr>
        <p:spPr>
          <a:xfrm>
            <a:off x="3174" y="6616245"/>
            <a:ext cx="1523999" cy="244928"/>
          </a:xfrm>
          <a:prstGeom prst="rect">
            <a:avLst/>
          </a:prstGeom>
          <a:solidFill>
            <a:srgbClr val="EA70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7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B1C05CEB-6F88-49AA-87B4-A9CC4A78A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9568" y="5494359"/>
            <a:ext cx="1128487" cy="880798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EBB14A70-ABD1-4033-AF29-075C7B56C137}"/>
              </a:ext>
            </a:extLst>
          </p:cNvPr>
          <p:cNvSpPr txBox="1">
            <a:spLocks/>
          </p:cNvSpPr>
          <p:nvPr/>
        </p:nvSpPr>
        <p:spPr>
          <a:xfrm>
            <a:off x="2524055" y="182721"/>
            <a:ext cx="9144000" cy="13327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rial Nova"/>
                <a:cs typeface="Calibri"/>
              </a:rPr>
              <a:t>SIE Business Success Framework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bg2">
                  <a:lumMod val="50000"/>
                </a:schemeClr>
              </a:solidFill>
              <a:latin typeface="Arial Nova"/>
              <a:cs typeface="Calibri"/>
            </a:endParaRPr>
          </a:p>
          <a:p>
            <a:pPr marL="0" indent="0">
              <a:buNone/>
            </a:pPr>
            <a:endParaRPr lang="en-US" sz="2400" dirty="0">
              <a:solidFill>
                <a:schemeClr val="bg2">
                  <a:lumMod val="50000"/>
                </a:schemeClr>
              </a:solidFill>
              <a:latin typeface="Arial Nova"/>
              <a:cs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DDF8BA-EE8D-5C4D-A0E2-E70507A03ED5}"/>
              </a:ext>
            </a:extLst>
          </p:cNvPr>
          <p:cNvSpPr/>
          <p:nvPr/>
        </p:nvSpPr>
        <p:spPr>
          <a:xfrm>
            <a:off x="3286540" y="5892708"/>
            <a:ext cx="5845629" cy="396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FOUNDATION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DE8A12-5351-BF48-B753-7AFD5D5FAE1F}"/>
              </a:ext>
            </a:extLst>
          </p:cNvPr>
          <p:cNvSpPr/>
          <p:nvPr/>
        </p:nvSpPr>
        <p:spPr>
          <a:xfrm>
            <a:off x="3286540" y="2982770"/>
            <a:ext cx="5845629" cy="396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PROCESS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8DACF1-3156-9847-9667-3A4B35ADF134}"/>
              </a:ext>
            </a:extLst>
          </p:cNvPr>
          <p:cNvSpPr/>
          <p:nvPr/>
        </p:nvSpPr>
        <p:spPr>
          <a:xfrm rot="5400000">
            <a:off x="2217629" y="4440558"/>
            <a:ext cx="3215591" cy="414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PEOPLE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FB98C0-5891-4244-8701-FC9ADE1C2CE9}"/>
              </a:ext>
            </a:extLst>
          </p:cNvPr>
          <p:cNvSpPr/>
          <p:nvPr/>
        </p:nvSpPr>
        <p:spPr>
          <a:xfrm rot="5400000">
            <a:off x="6966032" y="4449629"/>
            <a:ext cx="3215591" cy="396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30105923-7A29-B44A-9642-A53A70271A55}"/>
              </a:ext>
            </a:extLst>
          </p:cNvPr>
          <p:cNvSpPr/>
          <p:nvPr/>
        </p:nvSpPr>
        <p:spPr>
          <a:xfrm>
            <a:off x="4028619" y="757310"/>
            <a:ext cx="4417763" cy="218637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GROWTH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1BDD67-59C6-A846-85E0-E90B07A45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0225" y="3379186"/>
            <a:ext cx="3782543" cy="252071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288DA2C3-BEB2-A346-9FCA-5297C8A2E64E}"/>
              </a:ext>
            </a:extLst>
          </p:cNvPr>
          <p:cNvGrpSpPr/>
          <p:nvPr/>
        </p:nvGrpSpPr>
        <p:grpSpPr>
          <a:xfrm>
            <a:off x="9034970" y="2291520"/>
            <a:ext cx="2692636" cy="2601531"/>
            <a:chOff x="9034970" y="2291520"/>
            <a:chExt cx="2692636" cy="2601531"/>
          </a:xfrm>
        </p:grpSpPr>
        <p:sp>
          <p:nvSpPr>
            <p:cNvPr id="18" name="Lightning Bolt 17">
              <a:extLst>
                <a:ext uri="{FF2B5EF4-FFF2-40B4-BE49-F238E27FC236}">
                  <a16:creationId xmlns:a16="http://schemas.microsoft.com/office/drawing/2014/main" id="{C9766042-30A4-A04C-8DB5-9B2A4246458F}"/>
                </a:ext>
              </a:extLst>
            </p:cNvPr>
            <p:cNvSpPr/>
            <p:nvPr/>
          </p:nvSpPr>
          <p:spPr>
            <a:xfrm rot="4926739">
              <a:off x="9080522" y="2245968"/>
              <a:ext cx="2601531" cy="2692636"/>
            </a:xfrm>
            <a:prstGeom prst="lightningBol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41AFEDC-58A1-874A-ADA9-ED90DE237C16}"/>
                </a:ext>
              </a:extLst>
            </p:cNvPr>
            <p:cNvSpPr txBox="1"/>
            <p:nvPr/>
          </p:nvSpPr>
          <p:spPr>
            <a:xfrm>
              <a:off x="10297163" y="3194520"/>
              <a:ext cx="903852" cy="36933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ISSUES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4C2961-DEF8-3A4E-B831-6AF34AEC3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B939D-C9AE-9344-B1E5-0ABABC82E8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718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4" grpId="0" animBg="1"/>
      <p:bldP spid="17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5F606E-29DB-4AA1-8E0B-0D178F2B7EF9}"/>
              </a:ext>
            </a:extLst>
          </p:cNvPr>
          <p:cNvSpPr/>
          <p:nvPr/>
        </p:nvSpPr>
        <p:spPr>
          <a:xfrm>
            <a:off x="907" y="-8739"/>
            <a:ext cx="4027712" cy="6857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  <a:p>
            <a:pPr algn="ctr"/>
            <a:endParaRPr lang="en-US" dirty="0">
              <a:cs typeface="Calibri"/>
            </a:endParaRPr>
          </a:p>
          <a:p>
            <a:pPr algn="ctr"/>
            <a:endParaRPr lang="en-US" dirty="0">
              <a:cs typeface="Calibri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6FB9E30-66AC-4B9C-AA5A-CE491527E37E}"/>
              </a:ext>
            </a:extLst>
          </p:cNvPr>
          <p:cNvSpPr/>
          <p:nvPr/>
        </p:nvSpPr>
        <p:spPr>
          <a:xfrm>
            <a:off x="470353" y="-66010"/>
            <a:ext cx="6894284" cy="69033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EBFFB8F-6713-4035-BA91-27593450A04D}"/>
              </a:ext>
            </a:extLst>
          </p:cNvPr>
          <p:cNvSpPr/>
          <p:nvPr/>
        </p:nvSpPr>
        <p:spPr>
          <a:xfrm>
            <a:off x="723746" y="3174"/>
            <a:ext cx="6894284" cy="69033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85EDBC-02B4-4531-87E9-9D8F8AA86E40}"/>
              </a:ext>
            </a:extLst>
          </p:cNvPr>
          <p:cNvSpPr/>
          <p:nvPr/>
        </p:nvSpPr>
        <p:spPr>
          <a:xfrm>
            <a:off x="1527175" y="6616246"/>
            <a:ext cx="10667999" cy="244928"/>
          </a:xfrm>
          <a:prstGeom prst="rect">
            <a:avLst/>
          </a:prstGeom>
          <a:solidFill>
            <a:srgbClr val="0076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C5779B-6B41-4BF7-A513-1BEBD71FA700}"/>
              </a:ext>
            </a:extLst>
          </p:cNvPr>
          <p:cNvSpPr/>
          <p:nvPr/>
        </p:nvSpPr>
        <p:spPr>
          <a:xfrm>
            <a:off x="3174" y="6616245"/>
            <a:ext cx="1523999" cy="244928"/>
          </a:xfrm>
          <a:prstGeom prst="rect">
            <a:avLst/>
          </a:prstGeom>
          <a:solidFill>
            <a:srgbClr val="EA70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7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B1C05CEB-6F88-49AA-87B4-A9CC4A78A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9568" y="5494359"/>
            <a:ext cx="1128487" cy="88079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8DDF8BA-EE8D-5C4D-A0E2-E70507A03ED5}"/>
              </a:ext>
            </a:extLst>
          </p:cNvPr>
          <p:cNvSpPr/>
          <p:nvPr/>
        </p:nvSpPr>
        <p:spPr>
          <a:xfrm>
            <a:off x="3254872" y="4874972"/>
            <a:ext cx="5845629" cy="396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FOUNDATION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17D7D1D-2783-0249-BA39-FBD9A5A88D50}"/>
              </a:ext>
            </a:extLst>
          </p:cNvPr>
          <p:cNvSpPr/>
          <p:nvPr/>
        </p:nvSpPr>
        <p:spPr>
          <a:xfrm>
            <a:off x="3693729" y="1515485"/>
            <a:ext cx="4978400" cy="3230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1">
                    <a:lumMod val="75000"/>
                  </a:schemeClr>
                </a:solidFill>
              </a:rPr>
              <a:t>Foundation, Vision</a:t>
            </a:r>
          </a:p>
          <a:p>
            <a:pPr marL="514350" indent="-514350">
              <a:buAutoNum type="arabicPeriod"/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SIE Brand, USP</a:t>
            </a:r>
          </a:p>
          <a:p>
            <a:pPr marL="514350" indent="-514350">
              <a:buAutoNum type="arabicPeriod"/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Core Focus Areas</a:t>
            </a:r>
          </a:p>
          <a:p>
            <a:pPr marL="514350" indent="-514350">
              <a:buAutoNum type="arabicPeriod"/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Where you want to be – revenue forecasting &amp; marketing plans</a:t>
            </a:r>
          </a:p>
          <a:p>
            <a:pPr marL="514350" indent="-514350">
              <a:buAutoNum type="arabicPeriod"/>
            </a:pPr>
            <a:endParaRPr lang="en-US" sz="30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3248D92-05A7-9A48-9111-9B3EA73F4FA0}"/>
              </a:ext>
            </a:extLst>
          </p:cNvPr>
          <p:cNvSpPr/>
          <p:nvPr/>
        </p:nvSpPr>
        <p:spPr>
          <a:xfrm>
            <a:off x="3254872" y="5400618"/>
            <a:ext cx="5845629" cy="39641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SIE Brand /  Building  Relationships and Community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18A8F1C-5AB6-EA4B-9621-25BCB8F1C2BB}"/>
              </a:ext>
            </a:extLst>
          </p:cNvPr>
          <p:cNvSpPr/>
          <p:nvPr/>
        </p:nvSpPr>
        <p:spPr>
          <a:xfrm>
            <a:off x="3254872" y="5901078"/>
            <a:ext cx="5845629" cy="39641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Your  Personal Vision and Goals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2EE8A69-90F8-AA4F-B24B-3BC3792997B4}"/>
              </a:ext>
            </a:extLst>
          </p:cNvPr>
          <p:cNvSpPr txBox="1">
            <a:spLocks/>
          </p:cNvSpPr>
          <p:nvPr/>
        </p:nvSpPr>
        <p:spPr>
          <a:xfrm>
            <a:off x="1210962" y="182721"/>
            <a:ext cx="10787449" cy="13327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rial Nova"/>
                <a:cs typeface="Calibri"/>
              </a:rPr>
              <a:t>School is Easy Business Success Framework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bg2">
                  <a:lumMod val="50000"/>
                </a:schemeClr>
              </a:solidFill>
              <a:latin typeface="Arial Nova"/>
              <a:cs typeface="Calibri"/>
            </a:endParaRPr>
          </a:p>
          <a:p>
            <a:pPr marL="0" indent="0">
              <a:buNone/>
            </a:pPr>
            <a:endParaRPr lang="en-US" sz="2400" dirty="0">
              <a:solidFill>
                <a:schemeClr val="bg2">
                  <a:lumMod val="50000"/>
                </a:schemeClr>
              </a:solidFill>
              <a:latin typeface="Arial Nova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FAA5D9-8EE8-E24B-B2DF-AE02BE365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B939D-C9AE-9344-B1E5-0ABABC82E8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1535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5F606E-29DB-4AA1-8E0B-0D178F2B7EF9}"/>
              </a:ext>
            </a:extLst>
          </p:cNvPr>
          <p:cNvSpPr/>
          <p:nvPr/>
        </p:nvSpPr>
        <p:spPr>
          <a:xfrm>
            <a:off x="907" y="-8739"/>
            <a:ext cx="4027712" cy="6857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  <a:p>
            <a:pPr algn="ctr"/>
            <a:endParaRPr lang="en-US" dirty="0">
              <a:cs typeface="Calibri"/>
            </a:endParaRPr>
          </a:p>
          <a:p>
            <a:pPr algn="ctr"/>
            <a:endParaRPr lang="en-US" dirty="0">
              <a:cs typeface="Calibri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6FB9E30-66AC-4B9C-AA5A-CE491527E37E}"/>
              </a:ext>
            </a:extLst>
          </p:cNvPr>
          <p:cNvSpPr/>
          <p:nvPr/>
        </p:nvSpPr>
        <p:spPr>
          <a:xfrm>
            <a:off x="470353" y="-66010"/>
            <a:ext cx="6894284" cy="69033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EBFFB8F-6713-4035-BA91-27593450A04D}"/>
              </a:ext>
            </a:extLst>
          </p:cNvPr>
          <p:cNvSpPr/>
          <p:nvPr/>
        </p:nvSpPr>
        <p:spPr>
          <a:xfrm>
            <a:off x="770561" y="3174"/>
            <a:ext cx="6894284" cy="69033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85EDBC-02B4-4531-87E9-9D8F8AA86E40}"/>
              </a:ext>
            </a:extLst>
          </p:cNvPr>
          <p:cNvSpPr/>
          <p:nvPr/>
        </p:nvSpPr>
        <p:spPr>
          <a:xfrm>
            <a:off x="1527175" y="6616246"/>
            <a:ext cx="10667999" cy="244928"/>
          </a:xfrm>
          <a:prstGeom prst="rect">
            <a:avLst/>
          </a:prstGeom>
          <a:solidFill>
            <a:srgbClr val="0076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C5779B-6B41-4BF7-A513-1BEBD71FA700}"/>
              </a:ext>
            </a:extLst>
          </p:cNvPr>
          <p:cNvSpPr/>
          <p:nvPr/>
        </p:nvSpPr>
        <p:spPr>
          <a:xfrm>
            <a:off x="3174" y="6616245"/>
            <a:ext cx="1523999" cy="244928"/>
          </a:xfrm>
          <a:prstGeom prst="rect">
            <a:avLst/>
          </a:prstGeom>
          <a:solidFill>
            <a:srgbClr val="EA70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7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B1C05CEB-6F88-49AA-87B4-A9CC4A78A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9568" y="5494359"/>
            <a:ext cx="1128487" cy="88079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17D7D1D-2783-0249-BA39-FBD9A5A88D50}"/>
              </a:ext>
            </a:extLst>
          </p:cNvPr>
          <p:cNvSpPr/>
          <p:nvPr/>
        </p:nvSpPr>
        <p:spPr>
          <a:xfrm>
            <a:off x="3723021" y="2392136"/>
            <a:ext cx="4978400" cy="30818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1">
                    <a:lumMod val="75000"/>
                  </a:schemeClr>
                </a:solidFill>
              </a:rPr>
              <a:t>Tutors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Hiring package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Tutor Policy &amp; Procedures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Tutor Agreement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New Tutor Orientation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System: Opus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200" dirty="0"/>
              <a:t>Direct deposit</a:t>
            </a:r>
            <a:endParaRPr lang="en-US" sz="30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3248D92-05A7-9A48-9111-9B3EA73F4FA0}"/>
              </a:ext>
            </a:extLst>
          </p:cNvPr>
          <p:cNvSpPr/>
          <p:nvPr/>
        </p:nvSpPr>
        <p:spPr>
          <a:xfrm>
            <a:off x="2761510" y="5564694"/>
            <a:ext cx="6687289" cy="37717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SIE Brand / Building Relationships and Community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C46C1D-06B9-2C44-BC86-9C532E0FFA1D}"/>
              </a:ext>
            </a:extLst>
          </p:cNvPr>
          <p:cNvSpPr/>
          <p:nvPr/>
        </p:nvSpPr>
        <p:spPr>
          <a:xfrm rot="5400000">
            <a:off x="1668160" y="3725792"/>
            <a:ext cx="3215591" cy="414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PEOPLE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BA3E35-05EB-5646-9B15-0FA87D7CDA68}"/>
              </a:ext>
            </a:extLst>
          </p:cNvPr>
          <p:cNvSpPr/>
          <p:nvPr/>
        </p:nvSpPr>
        <p:spPr>
          <a:xfrm>
            <a:off x="2761510" y="6032555"/>
            <a:ext cx="6687289" cy="44470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Your  Personal Vision and Goals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01511260-3072-BB41-BAE7-157D9933ECB7}"/>
              </a:ext>
            </a:extLst>
          </p:cNvPr>
          <p:cNvSpPr txBox="1">
            <a:spLocks/>
          </p:cNvSpPr>
          <p:nvPr/>
        </p:nvSpPr>
        <p:spPr>
          <a:xfrm>
            <a:off x="1527172" y="182721"/>
            <a:ext cx="10520666" cy="13327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rial Nova"/>
                <a:cs typeface="Calibri"/>
              </a:rPr>
              <a:t>School is Easy Business Success Framework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bg2">
                  <a:lumMod val="50000"/>
                </a:schemeClr>
              </a:solidFill>
              <a:latin typeface="Arial Nova"/>
              <a:cs typeface="Calibri"/>
            </a:endParaRPr>
          </a:p>
          <a:p>
            <a:pPr marL="0" indent="0">
              <a:buNone/>
            </a:pPr>
            <a:endParaRPr lang="en-US" sz="2400" dirty="0">
              <a:solidFill>
                <a:schemeClr val="bg2">
                  <a:lumMod val="50000"/>
                </a:schemeClr>
              </a:solidFill>
              <a:latin typeface="Arial Nova"/>
              <a:cs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011828-5A70-5745-AF36-A5051E94D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B939D-C9AE-9344-B1E5-0ABABC82E8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7078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5F606E-29DB-4AA1-8E0B-0D178F2B7EF9}"/>
              </a:ext>
            </a:extLst>
          </p:cNvPr>
          <p:cNvSpPr/>
          <p:nvPr/>
        </p:nvSpPr>
        <p:spPr>
          <a:xfrm>
            <a:off x="907" y="-8739"/>
            <a:ext cx="4027712" cy="6857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  <a:p>
            <a:pPr algn="ctr"/>
            <a:endParaRPr lang="en-US" dirty="0">
              <a:cs typeface="Calibri"/>
            </a:endParaRPr>
          </a:p>
          <a:p>
            <a:pPr algn="ctr"/>
            <a:endParaRPr lang="en-US" dirty="0">
              <a:cs typeface="Calibri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6FB9E30-66AC-4B9C-AA5A-CE491527E37E}"/>
              </a:ext>
            </a:extLst>
          </p:cNvPr>
          <p:cNvSpPr/>
          <p:nvPr/>
        </p:nvSpPr>
        <p:spPr>
          <a:xfrm>
            <a:off x="470353" y="-66010"/>
            <a:ext cx="6894284" cy="69033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EBFFB8F-6713-4035-BA91-27593450A04D}"/>
              </a:ext>
            </a:extLst>
          </p:cNvPr>
          <p:cNvSpPr/>
          <p:nvPr/>
        </p:nvSpPr>
        <p:spPr>
          <a:xfrm>
            <a:off x="846607" y="3174"/>
            <a:ext cx="6894284" cy="69033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85EDBC-02B4-4531-87E9-9D8F8AA86E40}"/>
              </a:ext>
            </a:extLst>
          </p:cNvPr>
          <p:cNvSpPr/>
          <p:nvPr/>
        </p:nvSpPr>
        <p:spPr>
          <a:xfrm>
            <a:off x="1527175" y="6616246"/>
            <a:ext cx="10667999" cy="244928"/>
          </a:xfrm>
          <a:prstGeom prst="rect">
            <a:avLst/>
          </a:prstGeom>
          <a:solidFill>
            <a:srgbClr val="0076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C5779B-6B41-4BF7-A513-1BEBD71FA700}"/>
              </a:ext>
            </a:extLst>
          </p:cNvPr>
          <p:cNvSpPr/>
          <p:nvPr/>
        </p:nvSpPr>
        <p:spPr>
          <a:xfrm>
            <a:off x="3174" y="6616245"/>
            <a:ext cx="1523999" cy="244928"/>
          </a:xfrm>
          <a:prstGeom prst="rect">
            <a:avLst/>
          </a:prstGeom>
          <a:solidFill>
            <a:srgbClr val="EA70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7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B1C05CEB-6F88-49AA-87B4-A9CC4A78A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9568" y="5494359"/>
            <a:ext cx="1128487" cy="88079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17D7D1D-2783-0249-BA39-FBD9A5A88D50}"/>
              </a:ext>
            </a:extLst>
          </p:cNvPr>
          <p:cNvSpPr/>
          <p:nvPr/>
        </p:nvSpPr>
        <p:spPr>
          <a:xfrm>
            <a:off x="3667306" y="2413731"/>
            <a:ext cx="4978400" cy="30818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1">
                    <a:lumMod val="75000"/>
                  </a:schemeClr>
                </a:solidFill>
              </a:rPr>
              <a:t>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Sales: Key Performance Indicators (KPIs)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Financial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Marketing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Session Reports etc.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3248D92-05A7-9A48-9111-9B3EA73F4FA0}"/>
              </a:ext>
            </a:extLst>
          </p:cNvPr>
          <p:cNvSpPr/>
          <p:nvPr/>
        </p:nvSpPr>
        <p:spPr>
          <a:xfrm>
            <a:off x="2761510" y="5564694"/>
            <a:ext cx="6687289" cy="37717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SIE Brand / Building Relationships and Community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B67FAF9-8194-844E-83EE-7AD63AEDA222}"/>
              </a:ext>
            </a:extLst>
          </p:cNvPr>
          <p:cNvSpPr/>
          <p:nvPr/>
        </p:nvSpPr>
        <p:spPr>
          <a:xfrm rot="5400000">
            <a:off x="7532434" y="3726453"/>
            <a:ext cx="3215591" cy="414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ECD86C-2FEE-214A-B352-297F8E8A2F98}"/>
              </a:ext>
            </a:extLst>
          </p:cNvPr>
          <p:cNvSpPr/>
          <p:nvPr/>
        </p:nvSpPr>
        <p:spPr>
          <a:xfrm>
            <a:off x="2761510" y="6032555"/>
            <a:ext cx="6687289" cy="44470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Your  Personal Vision and Goals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B28B5FBB-50B7-F247-82B7-8152747A9A1E}"/>
              </a:ext>
            </a:extLst>
          </p:cNvPr>
          <p:cNvSpPr txBox="1">
            <a:spLocks/>
          </p:cNvSpPr>
          <p:nvPr/>
        </p:nvSpPr>
        <p:spPr>
          <a:xfrm>
            <a:off x="1527172" y="182721"/>
            <a:ext cx="10664827" cy="13327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rial Nova"/>
                <a:cs typeface="Calibri"/>
              </a:rPr>
              <a:t>School is Easy Business Success Framework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bg2">
                  <a:lumMod val="50000"/>
                </a:schemeClr>
              </a:solidFill>
              <a:latin typeface="Arial Nova"/>
              <a:cs typeface="Calibri"/>
            </a:endParaRPr>
          </a:p>
          <a:p>
            <a:pPr marL="0" indent="0">
              <a:buNone/>
            </a:pPr>
            <a:endParaRPr lang="en-US" sz="2400" dirty="0">
              <a:solidFill>
                <a:schemeClr val="bg2">
                  <a:lumMod val="50000"/>
                </a:schemeClr>
              </a:solidFill>
              <a:latin typeface="Arial Nova"/>
              <a:cs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78C857-A6F1-B846-8528-C9061E0D0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B939D-C9AE-9344-B1E5-0ABABC82E8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3970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allAtOnce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5F606E-29DB-4AA1-8E0B-0D178F2B7EF9}"/>
              </a:ext>
            </a:extLst>
          </p:cNvPr>
          <p:cNvSpPr/>
          <p:nvPr/>
        </p:nvSpPr>
        <p:spPr>
          <a:xfrm>
            <a:off x="907" y="-8739"/>
            <a:ext cx="4027712" cy="6857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  <a:p>
            <a:pPr algn="ctr"/>
            <a:endParaRPr lang="en-US" dirty="0">
              <a:cs typeface="Calibri"/>
            </a:endParaRPr>
          </a:p>
          <a:p>
            <a:pPr algn="ctr"/>
            <a:endParaRPr lang="en-US" dirty="0">
              <a:cs typeface="Calibri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6FB9E30-66AC-4B9C-AA5A-CE491527E37E}"/>
              </a:ext>
            </a:extLst>
          </p:cNvPr>
          <p:cNvSpPr/>
          <p:nvPr/>
        </p:nvSpPr>
        <p:spPr>
          <a:xfrm>
            <a:off x="470353" y="-66010"/>
            <a:ext cx="6894284" cy="69033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EBFFB8F-6713-4035-BA91-27593450A04D}"/>
              </a:ext>
            </a:extLst>
          </p:cNvPr>
          <p:cNvSpPr/>
          <p:nvPr/>
        </p:nvSpPr>
        <p:spPr>
          <a:xfrm>
            <a:off x="765173" y="-8739"/>
            <a:ext cx="6894284" cy="69033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85EDBC-02B4-4531-87E9-9D8F8AA86E40}"/>
              </a:ext>
            </a:extLst>
          </p:cNvPr>
          <p:cNvSpPr/>
          <p:nvPr/>
        </p:nvSpPr>
        <p:spPr>
          <a:xfrm>
            <a:off x="1527175" y="6616246"/>
            <a:ext cx="10667999" cy="244928"/>
          </a:xfrm>
          <a:prstGeom prst="rect">
            <a:avLst/>
          </a:prstGeom>
          <a:solidFill>
            <a:srgbClr val="0076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C5779B-6B41-4BF7-A513-1BEBD71FA700}"/>
              </a:ext>
            </a:extLst>
          </p:cNvPr>
          <p:cNvSpPr/>
          <p:nvPr/>
        </p:nvSpPr>
        <p:spPr>
          <a:xfrm>
            <a:off x="3174" y="6616245"/>
            <a:ext cx="1523999" cy="244928"/>
          </a:xfrm>
          <a:prstGeom prst="rect">
            <a:avLst/>
          </a:prstGeom>
          <a:solidFill>
            <a:srgbClr val="EA70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7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B1C05CEB-6F88-49AA-87B4-A9CC4A78A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9568" y="5494359"/>
            <a:ext cx="1128487" cy="88079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78DACF1-3156-9847-9667-3A4B35ADF134}"/>
              </a:ext>
            </a:extLst>
          </p:cNvPr>
          <p:cNvSpPr/>
          <p:nvPr/>
        </p:nvSpPr>
        <p:spPr>
          <a:xfrm rot="5400000">
            <a:off x="2073840" y="3732324"/>
            <a:ext cx="3215591" cy="414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PEOPLE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FB98C0-5891-4244-8701-FC9ADE1C2CE9}"/>
              </a:ext>
            </a:extLst>
          </p:cNvPr>
          <p:cNvSpPr/>
          <p:nvPr/>
        </p:nvSpPr>
        <p:spPr>
          <a:xfrm rot="5400000">
            <a:off x="6986596" y="3772907"/>
            <a:ext cx="3215591" cy="396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88DA2C3-BEB2-A346-9FCA-5297C8A2E64E}"/>
              </a:ext>
            </a:extLst>
          </p:cNvPr>
          <p:cNvGrpSpPr/>
          <p:nvPr/>
        </p:nvGrpSpPr>
        <p:grpSpPr>
          <a:xfrm>
            <a:off x="8801108" y="1784442"/>
            <a:ext cx="2692636" cy="2601531"/>
            <a:chOff x="9034970" y="2291520"/>
            <a:chExt cx="2692636" cy="2601531"/>
          </a:xfrm>
        </p:grpSpPr>
        <p:sp>
          <p:nvSpPr>
            <p:cNvPr id="18" name="Lightning Bolt 17">
              <a:extLst>
                <a:ext uri="{FF2B5EF4-FFF2-40B4-BE49-F238E27FC236}">
                  <a16:creationId xmlns:a16="http://schemas.microsoft.com/office/drawing/2014/main" id="{C9766042-30A4-A04C-8DB5-9B2A4246458F}"/>
                </a:ext>
              </a:extLst>
            </p:cNvPr>
            <p:cNvSpPr/>
            <p:nvPr/>
          </p:nvSpPr>
          <p:spPr>
            <a:xfrm rot="4926739">
              <a:off x="9080522" y="2245968"/>
              <a:ext cx="2601531" cy="2692636"/>
            </a:xfrm>
            <a:prstGeom prst="lightningBol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41AFEDC-58A1-874A-ADA9-ED90DE237C16}"/>
                </a:ext>
              </a:extLst>
            </p:cNvPr>
            <p:cNvSpPr txBox="1"/>
            <p:nvPr/>
          </p:nvSpPr>
          <p:spPr>
            <a:xfrm>
              <a:off x="10297163" y="3194520"/>
              <a:ext cx="903852" cy="36933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ISSUES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AADF0618-4308-B143-AFFE-BBC67E40E4C4}"/>
              </a:ext>
            </a:extLst>
          </p:cNvPr>
          <p:cNvSpPr/>
          <p:nvPr/>
        </p:nvSpPr>
        <p:spPr>
          <a:xfrm>
            <a:off x="2761510" y="5564694"/>
            <a:ext cx="6687289" cy="37717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SIE Brand / Building Relationships and Community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6068D6F-B420-B544-B93A-5E484A64A77F}"/>
              </a:ext>
            </a:extLst>
          </p:cNvPr>
          <p:cNvSpPr/>
          <p:nvPr/>
        </p:nvSpPr>
        <p:spPr>
          <a:xfrm>
            <a:off x="4128070" y="2392136"/>
            <a:ext cx="3998566" cy="30818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1">
                    <a:lumMod val="75000"/>
                  </a:schemeClr>
                </a:solidFill>
              </a:rPr>
              <a:t>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Identify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Discuss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Resolve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200" dirty="0"/>
              <a:t>Direct deposit</a:t>
            </a:r>
            <a:endParaRPr lang="en-US" sz="3000" dirty="0"/>
          </a:p>
        </p:txBody>
      </p:sp>
      <p:sp>
        <p:nvSpPr>
          <p:cNvPr id="27" name="Lightning Bolt 26">
            <a:extLst>
              <a:ext uri="{FF2B5EF4-FFF2-40B4-BE49-F238E27FC236}">
                <a16:creationId xmlns:a16="http://schemas.microsoft.com/office/drawing/2014/main" id="{FCCE1056-B840-9147-8F65-6A6E4DE0F3E6}"/>
              </a:ext>
            </a:extLst>
          </p:cNvPr>
          <p:cNvSpPr/>
          <p:nvPr/>
        </p:nvSpPr>
        <p:spPr>
          <a:xfrm>
            <a:off x="8019691" y="2415703"/>
            <a:ext cx="728133" cy="749591"/>
          </a:xfrm>
          <a:prstGeom prst="lightningBol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ightning Bolt 28">
            <a:extLst>
              <a:ext uri="{FF2B5EF4-FFF2-40B4-BE49-F238E27FC236}">
                <a16:creationId xmlns:a16="http://schemas.microsoft.com/office/drawing/2014/main" id="{A239D05E-A6BC-554D-A22F-0903637D8E39}"/>
              </a:ext>
            </a:extLst>
          </p:cNvPr>
          <p:cNvSpPr/>
          <p:nvPr/>
        </p:nvSpPr>
        <p:spPr>
          <a:xfrm>
            <a:off x="2636144" y="4075097"/>
            <a:ext cx="1439335" cy="1152406"/>
          </a:xfrm>
          <a:prstGeom prst="lightningBol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C9F4095-398D-9C4A-8978-D8C06BFB4109}"/>
              </a:ext>
            </a:extLst>
          </p:cNvPr>
          <p:cNvSpPr/>
          <p:nvPr/>
        </p:nvSpPr>
        <p:spPr>
          <a:xfrm>
            <a:off x="2761510" y="6032555"/>
            <a:ext cx="6687289" cy="44470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Your  Personal Vision and Goals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7113BF75-8254-CC41-9682-E604F7EC3DC3}"/>
              </a:ext>
            </a:extLst>
          </p:cNvPr>
          <p:cNvSpPr txBox="1">
            <a:spLocks/>
          </p:cNvSpPr>
          <p:nvPr/>
        </p:nvSpPr>
        <p:spPr>
          <a:xfrm>
            <a:off x="1527173" y="182721"/>
            <a:ext cx="10533022" cy="13327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rial Nova"/>
                <a:cs typeface="Calibri"/>
              </a:rPr>
              <a:t>School is Easy Business Success Framework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bg2">
                  <a:lumMod val="50000"/>
                </a:schemeClr>
              </a:solidFill>
              <a:latin typeface="Arial Nova"/>
              <a:cs typeface="Calibri"/>
            </a:endParaRPr>
          </a:p>
          <a:p>
            <a:pPr marL="0" indent="0">
              <a:buNone/>
            </a:pPr>
            <a:endParaRPr lang="en-US" sz="2400" dirty="0">
              <a:solidFill>
                <a:schemeClr val="bg2">
                  <a:lumMod val="50000"/>
                </a:schemeClr>
              </a:solidFill>
              <a:latin typeface="Arial Nova"/>
              <a:cs typeface="Calibri"/>
            </a:endParaRPr>
          </a:p>
        </p:txBody>
      </p:sp>
      <p:sp>
        <p:nvSpPr>
          <p:cNvPr id="28" name="Lightning Bolt 27">
            <a:extLst>
              <a:ext uri="{FF2B5EF4-FFF2-40B4-BE49-F238E27FC236}">
                <a16:creationId xmlns:a16="http://schemas.microsoft.com/office/drawing/2014/main" id="{E4A53B14-EF68-F040-A32F-394D018F40C5}"/>
              </a:ext>
            </a:extLst>
          </p:cNvPr>
          <p:cNvSpPr/>
          <p:nvPr/>
        </p:nvSpPr>
        <p:spPr>
          <a:xfrm>
            <a:off x="7194191" y="4981011"/>
            <a:ext cx="1651000" cy="1373862"/>
          </a:xfrm>
          <a:prstGeom prst="lightningBol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A2FF9C-F749-1C4B-83C5-F729F0179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B939D-C9AE-9344-B1E5-0ABABC82E8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426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5F606E-29DB-4AA1-8E0B-0D178F2B7EF9}"/>
              </a:ext>
            </a:extLst>
          </p:cNvPr>
          <p:cNvSpPr/>
          <p:nvPr/>
        </p:nvSpPr>
        <p:spPr>
          <a:xfrm>
            <a:off x="907" y="-8739"/>
            <a:ext cx="4027712" cy="6857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  <a:p>
            <a:pPr algn="ctr"/>
            <a:endParaRPr lang="en-US" dirty="0">
              <a:cs typeface="Calibri"/>
            </a:endParaRPr>
          </a:p>
          <a:p>
            <a:pPr algn="ctr"/>
            <a:endParaRPr lang="en-US" dirty="0">
              <a:cs typeface="Calibri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6FB9E30-66AC-4B9C-AA5A-CE491527E37E}"/>
              </a:ext>
            </a:extLst>
          </p:cNvPr>
          <p:cNvSpPr/>
          <p:nvPr/>
        </p:nvSpPr>
        <p:spPr>
          <a:xfrm>
            <a:off x="470353" y="-66010"/>
            <a:ext cx="6894284" cy="69033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EBFFB8F-6713-4035-BA91-27593450A04D}"/>
              </a:ext>
            </a:extLst>
          </p:cNvPr>
          <p:cNvSpPr/>
          <p:nvPr/>
        </p:nvSpPr>
        <p:spPr>
          <a:xfrm>
            <a:off x="765173" y="3174"/>
            <a:ext cx="6894284" cy="69033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85EDBC-02B4-4531-87E9-9D8F8AA86E40}"/>
              </a:ext>
            </a:extLst>
          </p:cNvPr>
          <p:cNvSpPr/>
          <p:nvPr/>
        </p:nvSpPr>
        <p:spPr>
          <a:xfrm>
            <a:off x="1527175" y="6616246"/>
            <a:ext cx="10667999" cy="244928"/>
          </a:xfrm>
          <a:prstGeom prst="rect">
            <a:avLst/>
          </a:prstGeom>
          <a:solidFill>
            <a:srgbClr val="0076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C5779B-6B41-4BF7-A513-1BEBD71FA700}"/>
              </a:ext>
            </a:extLst>
          </p:cNvPr>
          <p:cNvSpPr/>
          <p:nvPr/>
        </p:nvSpPr>
        <p:spPr>
          <a:xfrm>
            <a:off x="3174" y="6616245"/>
            <a:ext cx="1523999" cy="244928"/>
          </a:xfrm>
          <a:prstGeom prst="rect">
            <a:avLst/>
          </a:prstGeom>
          <a:solidFill>
            <a:srgbClr val="EA70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7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B1C05CEB-6F88-49AA-87B4-A9CC4A78A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9568" y="5494359"/>
            <a:ext cx="1128487" cy="88079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17D7D1D-2783-0249-BA39-FBD9A5A88D50}"/>
              </a:ext>
            </a:extLst>
          </p:cNvPr>
          <p:cNvSpPr/>
          <p:nvPr/>
        </p:nvSpPr>
        <p:spPr>
          <a:xfrm>
            <a:off x="3688486" y="2214707"/>
            <a:ext cx="4978400" cy="30818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1">
                    <a:lumMod val="75000"/>
                  </a:schemeClr>
                </a:solidFill>
              </a:rPr>
              <a:t>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Sales &amp; Marketing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Hiring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Enrolment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Payment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Admin.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Processing System - OPUS</a:t>
            </a:r>
          </a:p>
          <a:p>
            <a:pPr marL="514350" indent="-514350">
              <a:buAutoNum type="arabicPeriod"/>
            </a:pPr>
            <a:endParaRPr lang="en-US" sz="30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3248D92-05A7-9A48-9111-9B3EA73F4FA0}"/>
              </a:ext>
            </a:extLst>
          </p:cNvPr>
          <p:cNvSpPr/>
          <p:nvPr/>
        </p:nvSpPr>
        <p:spPr>
          <a:xfrm>
            <a:off x="3254872" y="5400618"/>
            <a:ext cx="5845629" cy="39641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SIE Brand / Building Relationships and Community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19BE55-D0CB-3E47-B9AA-461A13F47050}"/>
              </a:ext>
            </a:extLst>
          </p:cNvPr>
          <p:cNvSpPr/>
          <p:nvPr/>
        </p:nvSpPr>
        <p:spPr>
          <a:xfrm>
            <a:off x="3254872" y="1658915"/>
            <a:ext cx="5845629" cy="396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PROCESS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215720-34EB-5447-B77A-6A8DB0912BB5}"/>
              </a:ext>
            </a:extLst>
          </p:cNvPr>
          <p:cNvSpPr/>
          <p:nvPr/>
        </p:nvSpPr>
        <p:spPr>
          <a:xfrm>
            <a:off x="3254872" y="5944485"/>
            <a:ext cx="5845629" cy="34260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Your  Personal Vision and Goals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0DE3302-5B6E-004C-9733-C857D160DB1F}"/>
              </a:ext>
            </a:extLst>
          </p:cNvPr>
          <p:cNvSpPr txBox="1">
            <a:spLocks/>
          </p:cNvSpPr>
          <p:nvPr/>
        </p:nvSpPr>
        <p:spPr>
          <a:xfrm>
            <a:off x="1527173" y="182721"/>
            <a:ext cx="10471238" cy="13327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rial Nova"/>
                <a:cs typeface="Calibri"/>
              </a:rPr>
              <a:t>School is Easy Business Success Framework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bg2">
                  <a:lumMod val="50000"/>
                </a:schemeClr>
              </a:solidFill>
              <a:latin typeface="Arial Nova"/>
              <a:cs typeface="Calibri"/>
            </a:endParaRPr>
          </a:p>
          <a:p>
            <a:pPr marL="0" indent="0">
              <a:buNone/>
            </a:pPr>
            <a:endParaRPr lang="en-US" sz="2400" dirty="0">
              <a:solidFill>
                <a:schemeClr val="bg2">
                  <a:lumMod val="50000"/>
                </a:schemeClr>
              </a:solidFill>
              <a:latin typeface="Arial Nova"/>
              <a:cs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B0A01E-3C39-0A43-B9DD-A73025FF0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B939D-C9AE-9344-B1E5-0ABABC82E8D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450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5F606E-29DB-4AA1-8E0B-0D178F2B7EF9}"/>
              </a:ext>
            </a:extLst>
          </p:cNvPr>
          <p:cNvSpPr/>
          <p:nvPr/>
        </p:nvSpPr>
        <p:spPr>
          <a:xfrm>
            <a:off x="907" y="-8739"/>
            <a:ext cx="4027712" cy="6857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  <a:p>
            <a:pPr algn="ctr"/>
            <a:endParaRPr lang="en-US" dirty="0">
              <a:cs typeface="Calibri"/>
            </a:endParaRPr>
          </a:p>
          <a:p>
            <a:pPr algn="ctr"/>
            <a:endParaRPr lang="en-US" dirty="0">
              <a:cs typeface="Calibri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6FB9E30-66AC-4B9C-AA5A-CE491527E37E}"/>
              </a:ext>
            </a:extLst>
          </p:cNvPr>
          <p:cNvSpPr/>
          <p:nvPr/>
        </p:nvSpPr>
        <p:spPr>
          <a:xfrm>
            <a:off x="470353" y="-66010"/>
            <a:ext cx="6894284" cy="69033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EBFFB8F-6713-4035-BA91-27593450A04D}"/>
              </a:ext>
            </a:extLst>
          </p:cNvPr>
          <p:cNvSpPr/>
          <p:nvPr/>
        </p:nvSpPr>
        <p:spPr>
          <a:xfrm>
            <a:off x="752173" y="-8739"/>
            <a:ext cx="6894284" cy="69033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85EDBC-02B4-4531-87E9-9D8F8AA86E40}"/>
              </a:ext>
            </a:extLst>
          </p:cNvPr>
          <p:cNvSpPr/>
          <p:nvPr/>
        </p:nvSpPr>
        <p:spPr>
          <a:xfrm>
            <a:off x="1527175" y="6616246"/>
            <a:ext cx="10667999" cy="244928"/>
          </a:xfrm>
          <a:prstGeom prst="rect">
            <a:avLst/>
          </a:prstGeom>
          <a:solidFill>
            <a:srgbClr val="0076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C5779B-6B41-4BF7-A513-1BEBD71FA700}"/>
              </a:ext>
            </a:extLst>
          </p:cNvPr>
          <p:cNvSpPr/>
          <p:nvPr/>
        </p:nvSpPr>
        <p:spPr>
          <a:xfrm>
            <a:off x="3174" y="6616245"/>
            <a:ext cx="1523999" cy="244928"/>
          </a:xfrm>
          <a:prstGeom prst="rect">
            <a:avLst/>
          </a:prstGeom>
          <a:solidFill>
            <a:srgbClr val="EA70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7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B1C05CEB-6F88-49AA-87B4-A9CC4A78A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9568" y="5494359"/>
            <a:ext cx="1128487" cy="88079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FDE8A12-5351-BF48-B753-7AFD5D5FAE1F}"/>
              </a:ext>
            </a:extLst>
          </p:cNvPr>
          <p:cNvSpPr/>
          <p:nvPr/>
        </p:nvSpPr>
        <p:spPr>
          <a:xfrm>
            <a:off x="3286540" y="2982770"/>
            <a:ext cx="5845629" cy="396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PROCESS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8DACF1-3156-9847-9667-3A4B35ADF134}"/>
              </a:ext>
            </a:extLst>
          </p:cNvPr>
          <p:cNvSpPr/>
          <p:nvPr/>
        </p:nvSpPr>
        <p:spPr>
          <a:xfrm rot="5400000">
            <a:off x="2217629" y="4440558"/>
            <a:ext cx="3215591" cy="414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PEOPLE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FB98C0-5891-4244-8701-FC9ADE1C2CE9}"/>
              </a:ext>
            </a:extLst>
          </p:cNvPr>
          <p:cNvSpPr/>
          <p:nvPr/>
        </p:nvSpPr>
        <p:spPr>
          <a:xfrm rot="5400000">
            <a:off x="6966032" y="4449629"/>
            <a:ext cx="3215591" cy="396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30105923-7A29-B44A-9642-A53A70271A55}"/>
              </a:ext>
            </a:extLst>
          </p:cNvPr>
          <p:cNvSpPr/>
          <p:nvPr/>
        </p:nvSpPr>
        <p:spPr>
          <a:xfrm>
            <a:off x="4028619" y="757310"/>
            <a:ext cx="4417763" cy="218637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GROWTH</a:t>
            </a:r>
          </a:p>
        </p:txBody>
      </p:sp>
      <p:sp>
        <p:nvSpPr>
          <p:cNvPr id="21" name="Lightning Bolt 20">
            <a:extLst>
              <a:ext uri="{FF2B5EF4-FFF2-40B4-BE49-F238E27FC236}">
                <a16:creationId xmlns:a16="http://schemas.microsoft.com/office/drawing/2014/main" id="{51911DF7-793C-CD46-96FB-B22739CFD5AE}"/>
              </a:ext>
            </a:extLst>
          </p:cNvPr>
          <p:cNvSpPr/>
          <p:nvPr/>
        </p:nvSpPr>
        <p:spPr>
          <a:xfrm>
            <a:off x="8579569" y="4967841"/>
            <a:ext cx="372534" cy="526518"/>
          </a:xfrm>
          <a:prstGeom prst="lightningBol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ightning Bolt 21">
            <a:extLst>
              <a:ext uri="{FF2B5EF4-FFF2-40B4-BE49-F238E27FC236}">
                <a16:creationId xmlns:a16="http://schemas.microsoft.com/office/drawing/2014/main" id="{35C79CDB-E776-7943-A0D0-1D657B47D2E8}"/>
              </a:ext>
            </a:extLst>
          </p:cNvPr>
          <p:cNvSpPr/>
          <p:nvPr/>
        </p:nvSpPr>
        <p:spPr>
          <a:xfrm>
            <a:off x="3370149" y="3640768"/>
            <a:ext cx="372534" cy="526518"/>
          </a:xfrm>
          <a:prstGeom prst="lightningBol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0FAC49BB-3F9A-7746-A08F-B965691F0F16}"/>
              </a:ext>
            </a:extLst>
          </p:cNvPr>
          <p:cNvSpPr txBox="1">
            <a:spLocks/>
          </p:cNvSpPr>
          <p:nvPr/>
        </p:nvSpPr>
        <p:spPr>
          <a:xfrm>
            <a:off x="1527172" y="182721"/>
            <a:ext cx="10557735" cy="13327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rial Nova"/>
                <a:cs typeface="Calibri"/>
              </a:rPr>
              <a:t>School is Easy Business Success Framework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bg2">
                  <a:lumMod val="50000"/>
                </a:schemeClr>
              </a:solidFill>
              <a:latin typeface="Arial Nova"/>
              <a:cs typeface="Calibri"/>
            </a:endParaRPr>
          </a:p>
          <a:p>
            <a:pPr marL="0" indent="0">
              <a:buNone/>
            </a:pPr>
            <a:endParaRPr lang="en-US" sz="2400" dirty="0">
              <a:solidFill>
                <a:schemeClr val="bg2">
                  <a:lumMod val="50000"/>
                </a:schemeClr>
              </a:solidFill>
              <a:latin typeface="Arial Nova"/>
              <a:cs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DDF8BA-EE8D-5C4D-A0E2-E70507A03ED5}"/>
              </a:ext>
            </a:extLst>
          </p:cNvPr>
          <p:cNvSpPr/>
          <p:nvPr/>
        </p:nvSpPr>
        <p:spPr>
          <a:xfrm>
            <a:off x="3286540" y="5892708"/>
            <a:ext cx="5845629" cy="396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FOUNDATION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6ABF9A-BBE0-1B4E-B7B0-98DD04779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B939D-C9AE-9344-B1E5-0ABABC82E8D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9220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5F606E-29DB-4AA1-8E0B-0D178F2B7EF9}"/>
              </a:ext>
            </a:extLst>
          </p:cNvPr>
          <p:cNvSpPr/>
          <p:nvPr/>
        </p:nvSpPr>
        <p:spPr>
          <a:xfrm>
            <a:off x="907" y="-8739"/>
            <a:ext cx="4027712" cy="6857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  <a:p>
            <a:pPr algn="ctr"/>
            <a:endParaRPr lang="en-US" dirty="0">
              <a:cs typeface="Calibri"/>
            </a:endParaRPr>
          </a:p>
          <a:p>
            <a:pPr algn="ctr"/>
            <a:endParaRPr lang="en-US" dirty="0">
              <a:cs typeface="Calibri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6FB9E30-66AC-4B9C-AA5A-CE491527E37E}"/>
              </a:ext>
            </a:extLst>
          </p:cNvPr>
          <p:cNvSpPr/>
          <p:nvPr/>
        </p:nvSpPr>
        <p:spPr>
          <a:xfrm>
            <a:off x="470353" y="-66010"/>
            <a:ext cx="6894284" cy="69033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EBFFB8F-6713-4035-BA91-27593450A04D}"/>
              </a:ext>
            </a:extLst>
          </p:cNvPr>
          <p:cNvSpPr/>
          <p:nvPr/>
        </p:nvSpPr>
        <p:spPr>
          <a:xfrm>
            <a:off x="752173" y="-8739"/>
            <a:ext cx="6894284" cy="69033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85EDBC-02B4-4531-87E9-9D8F8AA86E40}"/>
              </a:ext>
            </a:extLst>
          </p:cNvPr>
          <p:cNvSpPr/>
          <p:nvPr/>
        </p:nvSpPr>
        <p:spPr>
          <a:xfrm>
            <a:off x="1527175" y="6616246"/>
            <a:ext cx="10667999" cy="244928"/>
          </a:xfrm>
          <a:prstGeom prst="rect">
            <a:avLst/>
          </a:prstGeom>
          <a:solidFill>
            <a:srgbClr val="0076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C5779B-6B41-4BF7-A513-1BEBD71FA700}"/>
              </a:ext>
            </a:extLst>
          </p:cNvPr>
          <p:cNvSpPr/>
          <p:nvPr/>
        </p:nvSpPr>
        <p:spPr>
          <a:xfrm>
            <a:off x="3174" y="6616245"/>
            <a:ext cx="1523999" cy="244928"/>
          </a:xfrm>
          <a:prstGeom prst="rect">
            <a:avLst/>
          </a:prstGeom>
          <a:solidFill>
            <a:srgbClr val="EA70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7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B1C05CEB-6F88-49AA-87B4-A9CC4A78A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9568" y="5494359"/>
            <a:ext cx="1128487" cy="88079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E2DB7B9-51CD-B54B-B8E0-E446F35A6C47}"/>
              </a:ext>
            </a:extLst>
          </p:cNvPr>
          <p:cNvSpPr/>
          <p:nvPr/>
        </p:nvSpPr>
        <p:spPr>
          <a:xfrm rot="5400000">
            <a:off x="2469089" y="4285110"/>
            <a:ext cx="3215591" cy="41455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PEOPLE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D5435BB-1E7B-2D43-BB8D-1EBB26C523E7}"/>
              </a:ext>
            </a:extLst>
          </p:cNvPr>
          <p:cNvSpPr/>
          <p:nvPr/>
        </p:nvSpPr>
        <p:spPr>
          <a:xfrm rot="5400000">
            <a:off x="7217492" y="4294181"/>
            <a:ext cx="3215591" cy="3964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</a:p>
        </p:txBody>
      </p:sp>
      <p:sp>
        <p:nvSpPr>
          <p:cNvPr id="20" name="Triangle 19">
            <a:extLst>
              <a:ext uri="{FF2B5EF4-FFF2-40B4-BE49-F238E27FC236}">
                <a16:creationId xmlns:a16="http://schemas.microsoft.com/office/drawing/2014/main" id="{048CCBE4-A647-6B40-865C-2AC5B8A57CD0}"/>
              </a:ext>
            </a:extLst>
          </p:cNvPr>
          <p:cNvSpPr/>
          <p:nvPr/>
        </p:nvSpPr>
        <p:spPr>
          <a:xfrm>
            <a:off x="4284164" y="550719"/>
            <a:ext cx="4417763" cy="2186375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GROWTH</a:t>
            </a:r>
          </a:p>
        </p:txBody>
      </p:sp>
      <p:sp>
        <p:nvSpPr>
          <p:cNvPr id="23" name="Lightning Bolt 22">
            <a:extLst>
              <a:ext uri="{FF2B5EF4-FFF2-40B4-BE49-F238E27FC236}">
                <a16:creationId xmlns:a16="http://schemas.microsoft.com/office/drawing/2014/main" id="{1DDFCBE6-02ED-4D45-BF8D-EAABD53B4069}"/>
              </a:ext>
            </a:extLst>
          </p:cNvPr>
          <p:cNvSpPr/>
          <p:nvPr/>
        </p:nvSpPr>
        <p:spPr>
          <a:xfrm>
            <a:off x="3492395" y="4657442"/>
            <a:ext cx="372534" cy="526518"/>
          </a:xfrm>
          <a:prstGeom prst="lightningBol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4383942-2E5D-DD45-A6BE-62FDFA046172}"/>
              </a:ext>
            </a:extLst>
          </p:cNvPr>
          <p:cNvGrpSpPr/>
          <p:nvPr/>
        </p:nvGrpSpPr>
        <p:grpSpPr>
          <a:xfrm>
            <a:off x="3537999" y="5852711"/>
            <a:ext cx="5845629" cy="896876"/>
            <a:chOff x="3254872" y="5400618"/>
            <a:chExt cx="5845629" cy="89687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FFE1319-12C7-F54E-A382-21442C66790F}"/>
                </a:ext>
              </a:extLst>
            </p:cNvPr>
            <p:cNvSpPr/>
            <p:nvPr/>
          </p:nvSpPr>
          <p:spPr>
            <a:xfrm>
              <a:off x="3254872" y="5400618"/>
              <a:ext cx="5845629" cy="396416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SIE Brand / Building Relationships and Community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3FC25E2-3311-0D42-B82A-8A939CE493F4}"/>
                </a:ext>
              </a:extLst>
            </p:cNvPr>
            <p:cNvSpPr/>
            <p:nvPr/>
          </p:nvSpPr>
          <p:spPr>
            <a:xfrm>
              <a:off x="3254872" y="5901078"/>
              <a:ext cx="5845629" cy="396416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Your Personal Vision &amp; Goals</a:t>
              </a:r>
            </a:p>
          </p:txBody>
        </p:sp>
      </p:grpSp>
      <p:sp>
        <p:nvSpPr>
          <p:cNvPr id="27" name="Bent-Up Arrow 26">
            <a:extLst>
              <a:ext uri="{FF2B5EF4-FFF2-40B4-BE49-F238E27FC236}">
                <a16:creationId xmlns:a16="http://schemas.microsoft.com/office/drawing/2014/main" id="{1254C7BA-BE96-2446-AC0F-210B054C4B31}"/>
              </a:ext>
            </a:extLst>
          </p:cNvPr>
          <p:cNvSpPr/>
          <p:nvPr/>
        </p:nvSpPr>
        <p:spPr>
          <a:xfrm rot="10800000">
            <a:off x="7199570" y="3950648"/>
            <a:ext cx="1402007" cy="1327073"/>
          </a:xfrm>
          <a:prstGeom prst="bent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Bent Arrow 27">
            <a:extLst>
              <a:ext uri="{FF2B5EF4-FFF2-40B4-BE49-F238E27FC236}">
                <a16:creationId xmlns:a16="http://schemas.microsoft.com/office/drawing/2014/main" id="{4BE968ED-5B1B-5E43-BDD9-8A0FAE4063F6}"/>
              </a:ext>
            </a:extLst>
          </p:cNvPr>
          <p:cNvSpPr/>
          <p:nvPr/>
        </p:nvSpPr>
        <p:spPr>
          <a:xfrm rot="5400000">
            <a:off x="4508998" y="3740339"/>
            <a:ext cx="1316736" cy="1747693"/>
          </a:xfrm>
          <a:prstGeom prst="ben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Down Arrow 28">
            <a:extLst>
              <a:ext uri="{FF2B5EF4-FFF2-40B4-BE49-F238E27FC236}">
                <a16:creationId xmlns:a16="http://schemas.microsoft.com/office/drawing/2014/main" id="{62D41593-15E1-FE40-A299-A08FC14BB6C4}"/>
              </a:ext>
            </a:extLst>
          </p:cNvPr>
          <p:cNvSpPr/>
          <p:nvPr/>
        </p:nvSpPr>
        <p:spPr>
          <a:xfrm>
            <a:off x="6266675" y="3150585"/>
            <a:ext cx="626667" cy="2159935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7646487-8586-8646-9692-7384C7090355}"/>
              </a:ext>
            </a:extLst>
          </p:cNvPr>
          <p:cNvSpPr txBox="1"/>
          <p:nvPr/>
        </p:nvSpPr>
        <p:spPr>
          <a:xfrm>
            <a:off x="3901992" y="3339948"/>
            <a:ext cx="5117642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7030A0"/>
                </a:solidFill>
              </a:rPr>
              <a:t>ALIGNED with School is Easy Foundation? </a:t>
            </a:r>
          </a:p>
          <a:p>
            <a:pPr algn="ctr"/>
            <a:r>
              <a:rPr lang="en-US" sz="2000" b="1" dirty="0">
                <a:solidFill>
                  <a:srgbClr val="7030A0"/>
                </a:solidFill>
              </a:rPr>
              <a:t>TOWARD or AWAY FROM  Your Vision?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83E6C11-1C7A-904E-AEAE-B901DEEEE0C5}"/>
              </a:ext>
            </a:extLst>
          </p:cNvPr>
          <p:cNvSpPr/>
          <p:nvPr/>
        </p:nvSpPr>
        <p:spPr>
          <a:xfrm>
            <a:off x="3537999" y="2641027"/>
            <a:ext cx="5845629" cy="3964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PROCESS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A03E5864-7921-634D-BDAA-63B55C15BB95}"/>
              </a:ext>
            </a:extLst>
          </p:cNvPr>
          <p:cNvSpPr txBox="1">
            <a:spLocks/>
          </p:cNvSpPr>
          <p:nvPr/>
        </p:nvSpPr>
        <p:spPr>
          <a:xfrm>
            <a:off x="1527173" y="182721"/>
            <a:ext cx="10140882" cy="13327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Arial Nova"/>
                <a:cs typeface="Calibri"/>
              </a:rPr>
              <a:t>School is Easy Business Success Framework</a:t>
            </a:r>
            <a:endParaRPr lang="en-US" sz="36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bg2">
                  <a:lumMod val="50000"/>
                </a:schemeClr>
              </a:solidFill>
              <a:latin typeface="Arial Nova"/>
              <a:cs typeface="Calibri"/>
            </a:endParaRPr>
          </a:p>
          <a:p>
            <a:pPr marL="0" indent="0">
              <a:buNone/>
            </a:pPr>
            <a:endParaRPr lang="en-US" sz="2400" dirty="0">
              <a:solidFill>
                <a:schemeClr val="bg2">
                  <a:lumMod val="50000"/>
                </a:schemeClr>
              </a:solidFill>
              <a:latin typeface="Arial Nova"/>
              <a:cs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CDDA2FF-69DF-A44C-BE99-0390A9D0AD27}"/>
              </a:ext>
            </a:extLst>
          </p:cNvPr>
          <p:cNvSpPr/>
          <p:nvPr/>
        </p:nvSpPr>
        <p:spPr>
          <a:xfrm>
            <a:off x="3537999" y="5442955"/>
            <a:ext cx="5845629" cy="3964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FOUNDATION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1BE379-DC56-CF4D-AB24-70154B25B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B939D-C9AE-9344-B1E5-0ABABC82E8DB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CB91D4-3FE7-9447-B313-122533E7914D}"/>
              </a:ext>
            </a:extLst>
          </p:cNvPr>
          <p:cNvSpPr txBox="1"/>
          <p:nvPr/>
        </p:nvSpPr>
        <p:spPr>
          <a:xfrm>
            <a:off x="9566049" y="849103"/>
            <a:ext cx="250855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Success Framework informs your DECISION MAKING process </a:t>
            </a:r>
          </a:p>
          <a:p>
            <a:endParaRPr lang="en-US" dirty="0"/>
          </a:p>
          <a:p>
            <a:r>
              <a:rPr lang="en-US" dirty="0"/>
              <a:t>Ask yourself:</a:t>
            </a:r>
          </a:p>
          <a:p>
            <a:r>
              <a:rPr lang="en-US" dirty="0"/>
              <a:t>1. Is this in alignment with the School is Easy  Brand?</a:t>
            </a:r>
          </a:p>
          <a:p>
            <a:r>
              <a:rPr lang="en-US" dirty="0"/>
              <a:t>2. Will this move me toward my goals and vision or away from my goals and vision?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1901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7" grpId="0" animBg="1"/>
      <p:bldP spid="28" grpId="0" animBg="1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1724</TotalTime>
  <Words>1352</Words>
  <Application>Microsoft Macintosh PowerPoint</Application>
  <PresentationFormat>Widescreen</PresentationFormat>
  <Paragraphs>254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Nova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Janet Pinney</dc:creator>
  <cp:lastModifiedBy>Janet Pinney</cp:lastModifiedBy>
  <cp:revision>88</cp:revision>
  <cp:lastPrinted>2021-07-12T05:58:35Z</cp:lastPrinted>
  <dcterms:created xsi:type="dcterms:W3CDTF">2021-06-09T16:23:23Z</dcterms:created>
  <dcterms:modified xsi:type="dcterms:W3CDTF">2022-04-21T20:20:27Z</dcterms:modified>
</cp:coreProperties>
</file>