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75" r:id="rId4"/>
    <p:sldId id="286" r:id="rId5"/>
    <p:sldId id="287" r:id="rId6"/>
    <p:sldId id="288" r:id="rId7"/>
    <p:sldId id="294" r:id="rId8"/>
    <p:sldId id="289" r:id="rId9"/>
    <p:sldId id="290" r:id="rId10"/>
    <p:sldId id="291" r:id="rId11"/>
    <p:sldId id="292" r:id="rId12"/>
    <p:sldId id="293" r:id="rId13"/>
  </p:sldIdLst>
  <p:sldSz cx="12192000" cy="6858000"/>
  <p:notesSz cx="7010400" cy="9296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ind" panose="02000000000000000000" pitchFamily="2" charset="77"/>
      <p:regular r:id="rId20"/>
      <p:bold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24313649-2B61-FF4A-B9A1-99F6A04756AE}">
          <p14:sldIdLst>
            <p14:sldId id="256"/>
            <p14:sldId id="260"/>
          </p14:sldIdLst>
        </p14:section>
        <p14:section name="1. What you needed to know" id="{05FF1777-BE15-DD40-BBB2-691C77509602}">
          <p14:sldIdLst>
            <p14:sldId id="275"/>
            <p14:sldId id="286"/>
            <p14:sldId id="287"/>
            <p14:sldId id="288"/>
            <p14:sldId id="294"/>
            <p14:sldId id="289"/>
            <p14:sldId id="290"/>
            <p14:sldId id="291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1" roundtripDataSignature="AMtx7mgXp+3h3UisWVaBRzpc7k7r43ic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/>
    <p:restoredTop sz="82530"/>
  </p:normalViewPr>
  <p:slideViewPr>
    <p:cSldViewPr snapToGrid="0" snapToObjects="1">
      <p:cViewPr varScale="1">
        <p:scale>
          <a:sx n="89" d="100"/>
          <a:sy n="89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46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1CEED2-F053-431C-A20D-74F042EA2065}" type="datetimeFigureOut">
              <a:rPr lang="en-CA" smtClean="0"/>
              <a:t>2022-03-27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58A459-CBAE-4D9F-A38A-6CDFC34EE7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9053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CA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CA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cf6c9126b_0_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en-CA" dirty="0"/>
              <a:t>Current Ratio = Assets vs liabilities</a:t>
            </a:r>
          </a:p>
          <a:p>
            <a:pPr marL="0" indent="0"/>
            <a:endParaRPr lang="en-CA" dirty="0"/>
          </a:p>
          <a:p>
            <a:pPr marL="0" indent="0"/>
            <a:endParaRPr dirty="0"/>
          </a:p>
        </p:txBody>
      </p:sp>
      <p:sp>
        <p:nvSpPr>
          <p:cNvPr id="130" name="Google Shape;130;g5cf6c912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1946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cf6c9126b_0_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30" name="Google Shape;130;g5cf6c912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6041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cf6c9126b_0_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en-CA" dirty="0"/>
              <a:t>I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chemeClr val="tx1"/>
                </a:solidFill>
                <a:latin typeface="Hind"/>
                <a:ea typeface="Hind"/>
                <a:cs typeface="Hind"/>
                <a:sym typeface="Hind"/>
              </a:rPr>
              <a:t>This is for Janet’s future planning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Was this of any value?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1200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What added value?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What should have been included in 101?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1200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Are you currently successfu</a:t>
            </a:r>
            <a:r>
              <a:rPr lang="en-CA" sz="12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l, growing, and if not what will you change</a:t>
            </a:r>
            <a:endParaRPr lang="en-CA" dirty="0"/>
          </a:p>
          <a:p>
            <a:pPr marL="0" indent="0"/>
            <a:endParaRPr dirty="0"/>
          </a:p>
        </p:txBody>
      </p:sp>
      <p:sp>
        <p:nvSpPr>
          <p:cNvPr id="130" name="Google Shape;130;g5cf6c912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2365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cf6c9126b_0_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CA" sz="2200" b="1" dirty="0">
                <a:solidFill>
                  <a:schemeClr val="tx1"/>
                </a:solidFill>
                <a:latin typeface="Hind"/>
                <a:ea typeface="Hind"/>
                <a:cs typeface="Hind"/>
                <a:sym typeface="Hind"/>
              </a:rPr>
              <a:t>Recap what the focus was in the previous session</a:t>
            </a:r>
          </a:p>
          <a:p>
            <a:pPr marL="1511300" lvl="4" indent="-441325">
              <a:lnSpc>
                <a:spcPct val="115000"/>
              </a:lnSpc>
              <a:buSzPts val="2400"/>
              <a:buFont typeface="Arial" panose="020B0604020202020204" pitchFamily="34" charset="0"/>
              <a:buChar char="•"/>
            </a:pPr>
            <a:r>
              <a:rPr lang="en-CA" sz="22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What you needed to know and why it was important</a:t>
            </a:r>
          </a:p>
          <a:p>
            <a:pPr marL="1511300" lvl="4" indent="-441325">
              <a:lnSpc>
                <a:spcPct val="115000"/>
              </a:lnSpc>
              <a:buSzPts val="2400"/>
              <a:buFont typeface="Arial" panose="020B0604020202020204" pitchFamily="34" charset="0"/>
              <a:buChar char="•"/>
            </a:pPr>
            <a:r>
              <a:rPr lang="en-CA" sz="22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Discuss the numbers that you needed to monitor progress</a:t>
            </a:r>
          </a:p>
          <a:p>
            <a:pPr marL="1511300" lvl="4" indent="-441325">
              <a:lnSpc>
                <a:spcPct val="115000"/>
              </a:lnSpc>
              <a:buSzPts val="2400"/>
              <a:buFont typeface="Arial" panose="020B0604020202020204" pitchFamily="34" charset="0"/>
              <a:buChar char="•"/>
            </a:pPr>
            <a:r>
              <a:rPr lang="en-CA" sz="22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Talk about best practices</a:t>
            </a: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CA" sz="22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 startAt="2"/>
            </a:pPr>
            <a:r>
              <a:rPr lang="en-CA" sz="22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Talk about a major failure – there was no checklist</a:t>
            </a:r>
          </a:p>
          <a:p>
            <a:pPr marL="1468438" marR="0" lvl="0" indent="-441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22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This was a major failure and I am responsible</a:t>
            </a:r>
          </a:p>
          <a:p>
            <a:pPr marL="1468438" marR="0" lvl="0" indent="-441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22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It is a numbers game, and you need to know the numbers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2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 startAt="3"/>
            </a:pPr>
            <a:r>
              <a:rPr lang="en-CA" sz="22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Focus on the future, improved management, ratios, and your </a:t>
            </a:r>
            <a:r>
              <a:rPr lang="en-CA" sz="2200" b="1" dirty="0">
                <a:solidFill>
                  <a:schemeClr val="tx1"/>
                </a:solidFill>
                <a:latin typeface="Hind"/>
                <a:ea typeface="Hind"/>
                <a:cs typeface="Hind"/>
                <a:sym typeface="Hind"/>
              </a:rPr>
              <a:t>exit strategy</a:t>
            </a: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CA" sz="22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-Let’s see if we can make some real progress today</a:t>
            </a:r>
          </a:p>
          <a:p>
            <a:pPr marL="0" indent="0"/>
            <a:endParaRPr dirty="0"/>
          </a:p>
        </p:txBody>
      </p:sp>
      <p:sp>
        <p:nvSpPr>
          <p:cNvPr id="130" name="Google Shape;130;g5cf6c912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cf6c9126b_0_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n-CA" dirty="0"/>
          </a:p>
          <a:p>
            <a:pPr marL="0" indent="0"/>
            <a:endParaRPr lang="en-CA" dirty="0"/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CA" sz="12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…..what your bookkeeper should provide and when they should provide it for your management of the business</a:t>
            </a:r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CA" sz="1200" b="1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……your profitability and when you turned the corner</a:t>
            </a:r>
            <a:endParaRPr lang="en-CA" sz="12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CA" sz="1200" b="1" dirty="0">
                <a:solidFill>
                  <a:schemeClr val="accent1">
                    <a:lumMod val="75000"/>
                  </a:schemeClr>
                </a:solidFill>
                <a:latin typeface="Hind"/>
                <a:ea typeface="Hind"/>
                <a:cs typeface="Hind"/>
                <a:sym typeface="Hind"/>
              </a:rPr>
              <a:t>You </a:t>
            </a:r>
            <a:r>
              <a:rPr lang="en-CA" sz="1200" b="1" dirty="0">
                <a:solidFill>
                  <a:schemeClr val="tx1"/>
                </a:solidFill>
                <a:latin typeface="Hind"/>
                <a:ea typeface="Hind"/>
                <a:cs typeface="Hind"/>
                <a:sym typeface="Hind"/>
              </a:rPr>
              <a:t>needed </a:t>
            </a:r>
            <a:r>
              <a:rPr lang="en-CA" sz="12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to know about having enough cash and how this could accelerate success</a:t>
            </a:r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CA" sz="12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You do </a:t>
            </a:r>
            <a:r>
              <a:rPr lang="en-CA" sz="1200" b="1" u="sng" dirty="0">
                <a:solidFill>
                  <a:schemeClr val="tx1"/>
                </a:solidFill>
                <a:latin typeface="Hind"/>
                <a:ea typeface="Hind"/>
                <a:cs typeface="Hind"/>
                <a:sym typeface="Hind"/>
              </a:rPr>
              <a:t>need</a:t>
            </a:r>
            <a:r>
              <a:rPr lang="en-CA" sz="12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 to know the importance of gross margin and when to recognize revenues</a:t>
            </a:r>
          </a:p>
          <a:p>
            <a:pPr marL="0" indent="0"/>
            <a:endParaRPr dirty="0"/>
          </a:p>
        </p:txBody>
      </p:sp>
      <p:sp>
        <p:nvSpPr>
          <p:cNvPr id="130" name="Google Shape;130;g5cf6c912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0401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cf6c9126b_0_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n-CA" dirty="0"/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CA" sz="12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You need to know your monthly </a:t>
            </a:r>
            <a:r>
              <a:rPr lang="en-CA" sz="1200" b="1" dirty="0">
                <a:solidFill>
                  <a:schemeClr val="tx1"/>
                </a:solidFill>
                <a:latin typeface="Hind"/>
                <a:ea typeface="Hind"/>
                <a:cs typeface="Hind"/>
                <a:sym typeface="Hind"/>
              </a:rPr>
              <a:t>profitability</a:t>
            </a:r>
            <a:r>
              <a:rPr lang="en-CA" sz="12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 – and you need to know it expeditiously (what is satisfactory?)</a:t>
            </a:r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endParaRPr lang="en-CA" sz="12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CA" sz="12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More important you need to know what </a:t>
            </a:r>
            <a:r>
              <a:rPr lang="en-CA" sz="1200" b="1" dirty="0">
                <a:solidFill>
                  <a:schemeClr val="tx1"/>
                </a:solidFill>
                <a:latin typeface="Hind"/>
                <a:ea typeface="Hind"/>
                <a:cs typeface="Hind"/>
                <a:sym typeface="Hind"/>
              </a:rPr>
              <a:t>drives this profitability </a:t>
            </a:r>
            <a:r>
              <a:rPr lang="en-CA" sz="12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in your business (no one else cares) leads, sales, satisfaction</a:t>
            </a:r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endParaRPr lang="en-CA" sz="12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CA" sz="12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The </a:t>
            </a:r>
            <a:r>
              <a:rPr lang="en-CA" sz="1200" b="1" dirty="0">
                <a:solidFill>
                  <a:schemeClr val="tx1"/>
                </a:solidFill>
                <a:latin typeface="Hind"/>
                <a:ea typeface="Hind"/>
                <a:cs typeface="Hind"/>
                <a:sym typeface="Hind"/>
              </a:rPr>
              <a:t>seasonality</a:t>
            </a:r>
            <a:r>
              <a:rPr lang="en-CA" sz="12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 of your business should drive your daily and monthly focus, and this is a localized issue (do you have a calendar and a budget that shows you understand this?)</a:t>
            </a:r>
          </a:p>
          <a:p>
            <a:pPr marL="0" indent="0"/>
            <a:endParaRPr dirty="0"/>
          </a:p>
        </p:txBody>
      </p:sp>
      <p:sp>
        <p:nvSpPr>
          <p:cNvPr id="130" name="Google Shape;130;g5cf6c912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7889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cf6c9126b_0_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0" name="Google Shape;130;g5cf6c912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4898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cf6c9126b_0_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30" name="Google Shape;130;g5cf6c912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7202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cf6c9126b_0_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en-CA" dirty="0"/>
              <a:t>to make 10,000 a month</a:t>
            </a:r>
          </a:p>
          <a:p>
            <a:pPr marL="0" indent="0"/>
            <a:r>
              <a:rPr lang="en-CA" dirty="0"/>
              <a:t>what revenue do I need?</a:t>
            </a:r>
          </a:p>
          <a:p>
            <a:pPr marL="0" indent="0"/>
            <a:endParaRPr lang="en-CA" dirty="0"/>
          </a:p>
          <a:p>
            <a:pPr marL="0" indent="0"/>
            <a:r>
              <a:rPr lang="en-CA" dirty="0"/>
              <a:t>profit = 100% minus Cost of 60% (tutor 40%, royalties, 10%, Marketing 10%)</a:t>
            </a:r>
          </a:p>
          <a:p>
            <a:pPr marL="0" indent="0"/>
            <a:r>
              <a:rPr lang="en-CA" dirty="0"/>
              <a:t>therefore profit = 40% (100 – 60)</a:t>
            </a:r>
          </a:p>
          <a:p>
            <a:pPr marL="0" indent="0"/>
            <a:endParaRPr lang="en-CA" dirty="0"/>
          </a:p>
          <a:p>
            <a:pPr marL="0" indent="0"/>
            <a:r>
              <a:rPr lang="en-CA" dirty="0"/>
              <a:t>40% = 10,000</a:t>
            </a:r>
          </a:p>
          <a:p>
            <a:pPr marL="0" indent="0"/>
            <a:r>
              <a:rPr lang="en-CA" dirty="0"/>
              <a:t>therefore 10,000 / 40 = 25,000 in revenue</a:t>
            </a:r>
          </a:p>
          <a:p>
            <a:pPr marL="0" indent="0"/>
            <a:endParaRPr lang="en-CA" dirty="0"/>
          </a:p>
          <a:p>
            <a:pPr marL="0" indent="0"/>
            <a:endParaRPr dirty="0"/>
          </a:p>
        </p:txBody>
      </p:sp>
      <p:sp>
        <p:nvSpPr>
          <p:cNvPr id="130" name="Google Shape;130;g5cf6c912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0107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cf6c9126b_0_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30" name="Google Shape;130;g5cf6c912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5832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cf6c9126b_0_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r>
              <a:rPr lang="en-CA" dirty="0"/>
              <a:t>Ask them to write down their cost per lead for 2021 – what is your goal for 2022?</a:t>
            </a:r>
          </a:p>
          <a:p>
            <a:pPr marL="0" indent="0"/>
            <a:r>
              <a:rPr lang="en-CA" dirty="0"/>
              <a:t>Same with conversions.</a:t>
            </a:r>
          </a:p>
          <a:p>
            <a:pPr marL="0" indent="0"/>
            <a:endParaRPr lang="en-CA" dirty="0"/>
          </a:p>
          <a:p>
            <a:pPr marL="0" indent="0"/>
            <a:r>
              <a:rPr lang="en-CA" dirty="0"/>
              <a:t>Focus on the Future – Know where you want to be! Your personal Goals and Vision for your </a:t>
            </a:r>
            <a:endParaRPr dirty="0"/>
          </a:p>
        </p:txBody>
      </p:sp>
      <p:sp>
        <p:nvSpPr>
          <p:cNvPr id="130" name="Google Shape;130;g5cf6c912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825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ldNum" idx="12"/>
          </p:nvPr>
        </p:nvSpPr>
        <p:spPr>
          <a:xfrm>
            <a:off x="11775790" y="282293"/>
            <a:ext cx="370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11775790" y="282293"/>
            <a:ext cx="370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4648201" y="1825625"/>
            <a:ext cx="38671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sldNum" idx="12"/>
          </p:nvPr>
        </p:nvSpPr>
        <p:spPr>
          <a:xfrm>
            <a:off x="11775790" y="282293"/>
            <a:ext cx="370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sldNum" idx="12"/>
          </p:nvPr>
        </p:nvSpPr>
        <p:spPr>
          <a:xfrm>
            <a:off x="11775790" y="282293"/>
            <a:ext cx="370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11775790" y="282293"/>
            <a:ext cx="370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sldNum" idx="12"/>
          </p:nvPr>
        </p:nvSpPr>
        <p:spPr>
          <a:xfrm>
            <a:off x="11775790" y="282293"/>
            <a:ext cx="370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11775790" y="282293"/>
            <a:ext cx="370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body" idx="1"/>
          </p:nvPr>
        </p:nvSpPr>
        <p:spPr>
          <a:xfrm rot="5400000">
            <a:off x="4007069" y="-1640270"/>
            <a:ext cx="4177862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11775790" y="282293"/>
            <a:ext cx="370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 rot="5400000">
            <a:off x="4623594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1"/>
          </p:nvPr>
        </p:nvSpPr>
        <p:spPr>
          <a:xfrm rot="5400000">
            <a:off x="604046" y="389732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11775790" y="282293"/>
            <a:ext cx="370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0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528599"/>
            <a:ext cx="10515600" cy="41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11775790" y="282293"/>
            <a:ext cx="370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/>
          <p:nvPr/>
        </p:nvSpPr>
        <p:spPr>
          <a:xfrm>
            <a:off x="5559872" y="9832"/>
            <a:ext cx="7721600" cy="6858000"/>
          </a:xfrm>
          <a:prstGeom prst="rect">
            <a:avLst/>
          </a:prstGeom>
          <a:solidFill>
            <a:srgbClr val="0077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9856" y="-4735"/>
            <a:ext cx="4365884" cy="68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>
            <a:off x="0" y="9832"/>
            <a:ext cx="479985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592" y="1966449"/>
            <a:ext cx="3500673" cy="292510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760676" y="6723587"/>
            <a:ext cx="4039180" cy="139148"/>
          </a:xfrm>
          <a:prstGeom prst="rect">
            <a:avLst/>
          </a:prstGeom>
          <a:solidFill>
            <a:srgbClr val="5B9B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660" y="6723587"/>
            <a:ext cx="784464" cy="139148"/>
          </a:xfrm>
          <a:prstGeom prst="rect">
            <a:avLst/>
          </a:prstGeom>
          <a:solidFill>
            <a:srgbClr val="EB6E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6614627" y="2261419"/>
            <a:ext cx="5484000" cy="3569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CA" sz="4000" b="1" i="0" u="none" strike="noStrike" cap="none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Financial  Management 201</a:t>
            </a:r>
          </a:p>
          <a:p>
            <a:pPr marL="0" marR="0" lvl="0" indent="0" algn="ctr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CA" sz="2000" b="1" dirty="0"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rPr>
              <a:t>(continuing the journey)</a:t>
            </a:r>
            <a:endParaRPr sz="2000" b="0" i="0" u="none" strike="noStrike" cap="none" dirty="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CFCAD8-FA7F-3148-9A13-F453C5451B51}"/>
              </a:ext>
            </a:extLst>
          </p:cNvPr>
          <p:cNvSpPr txBox="1"/>
          <p:nvPr/>
        </p:nvSpPr>
        <p:spPr>
          <a:xfrm>
            <a:off x="10658475" y="6257925"/>
            <a:ext cx="1643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March 2022 _RP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cf6c9126b_0_0"/>
          <p:cNvSpPr txBox="1"/>
          <p:nvPr/>
        </p:nvSpPr>
        <p:spPr>
          <a:xfrm>
            <a:off x="3565175" y="767100"/>
            <a:ext cx="7902900" cy="92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3600" b="1" dirty="0">
                <a:solidFill>
                  <a:srgbClr val="0070C0"/>
                </a:solidFill>
                <a:latin typeface="Hind"/>
                <a:ea typeface="Calibri"/>
                <a:cs typeface="Hind"/>
                <a:sym typeface="Hind"/>
              </a:rPr>
              <a:t>Ratios – which ones are important</a:t>
            </a:r>
            <a:endParaRPr sz="36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g5cf6c9126b_0_0"/>
          <p:cNvSpPr/>
          <p:nvPr/>
        </p:nvSpPr>
        <p:spPr>
          <a:xfrm>
            <a:off x="6137975" y="6723575"/>
            <a:ext cx="6054000" cy="139200"/>
          </a:xfrm>
          <a:prstGeom prst="rect">
            <a:avLst/>
          </a:prstGeom>
          <a:solidFill>
            <a:srgbClr val="5B9B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5cf6c9126b_0_0"/>
          <p:cNvSpPr/>
          <p:nvPr/>
        </p:nvSpPr>
        <p:spPr>
          <a:xfrm>
            <a:off x="575" y="6723575"/>
            <a:ext cx="6137400" cy="139200"/>
          </a:xfrm>
          <a:prstGeom prst="rect">
            <a:avLst/>
          </a:prstGeom>
          <a:solidFill>
            <a:srgbClr val="EB6E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5cf6c9126b_0_0"/>
          <p:cNvSpPr txBox="1"/>
          <p:nvPr/>
        </p:nvSpPr>
        <p:spPr>
          <a:xfrm>
            <a:off x="5537200" y="-17145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5cf6c9126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34" y="637951"/>
            <a:ext cx="1967236" cy="152939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5cf6c9126b_0_0"/>
          <p:cNvSpPr txBox="1"/>
          <p:nvPr/>
        </p:nvSpPr>
        <p:spPr>
          <a:xfrm>
            <a:off x="1835125" y="1971040"/>
            <a:ext cx="9948900" cy="451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Business Ratios</a:t>
            </a:r>
          </a:p>
          <a:p>
            <a:pPr marL="1701800" marR="0" lvl="0" indent="-447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5"/>
                </a:solidFill>
                <a:latin typeface="Hind"/>
                <a:ea typeface="Hind"/>
                <a:cs typeface="Hind"/>
                <a:sym typeface="Hind"/>
              </a:rPr>
              <a:t>Conversion</a:t>
            </a: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 ratio – how many sign up? </a:t>
            </a:r>
          </a:p>
          <a:p>
            <a:pPr marL="1701800" marR="0" lvl="0" indent="-447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SSB &amp; retention – how many stay? </a:t>
            </a:r>
            <a:endParaRPr lang="en-CA" sz="2400" i="1" dirty="0">
              <a:solidFill>
                <a:schemeClr val="tx1"/>
              </a:solidFill>
              <a:latin typeface="Hind"/>
              <a:ea typeface="Hind"/>
              <a:cs typeface="Hind"/>
              <a:sym typeface="Hind"/>
            </a:endParaRPr>
          </a:p>
          <a:p>
            <a:pPr marL="1701800" marR="0" lvl="0" indent="-447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Average revenue per student</a:t>
            </a:r>
          </a:p>
          <a:p>
            <a:pPr marL="1701800" marR="0" lvl="0" indent="-447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 startAt="2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Accounting Ratios </a:t>
            </a:r>
          </a:p>
          <a:p>
            <a:pPr marL="1697038" marR="0" lvl="0" indent="-484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5"/>
                </a:solidFill>
                <a:latin typeface="Hind"/>
                <a:ea typeface="Hind"/>
                <a:cs typeface="Hind"/>
                <a:sym typeface="Hind"/>
              </a:rPr>
              <a:t>Current Ratio</a:t>
            </a:r>
            <a:r>
              <a:rPr lang="en-CA" sz="2400" dirty="0">
                <a:solidFill>
                  <a:schemeClr val="tx1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- liquidity</a:t>
            </a:r>
          </a:p>
          <a:p>
            <a:pPr marL="1701800" marR="0" lvl="0" indent="-4905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Gross Margin – drives profitability</a:t>
            </a:r>
          </a:p>
          <a:p>
            <a:pPr marL="1701800" marR="0" lvl="0" indent="-4905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Return on Equity – a reality check for exit strategy</a:t>
            </a: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2400" b="1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C67668-766E-A849-B73E-6C424F78A2DF}"/>
              </a:ext>
            </a:extLst>
          </p:cNvPr>
          <p:cNvSpPr txBox="1"/>
          <p:nvPr/>
        </p:nvSpPr>
        <p:spPr>
          <a:xfrm>
            <a:off x="2674470" y="196420"/>
            <a:ext cx="4151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3. Focus on the Future</a:t>
            </a:r>
          </a:p>
        </p:txBody>
      </p:sp>
    </p:spTree>
    <p:extLst>
      <p:ext uri="{BB962C8B-B14F-4D97-AF65-F5344CB8AC3E}">
        <p14:creationId xmlns:p14="http://schemas.microsoft.com/office/powerpoint/2010/main" val="280784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cf6c9126b_0_0"/>
          <p:cNvSpPr txBox="1"/>
          <p:nvPr/>
        </p:nvSpPr>
        <p:spPr>
          <a:xfrm>
            <a:off x="3565175" y="767100"/>
            <a:ext cx="7902900" cy="92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3600" b="1" dirty="0">
                <a:solidFill>
                  <a:srgbClr val="0070C0"/>
                </a:solidFill>
                <a:latin typeface="Hind"/>
                <a:ea typeface="Calibri"/>
                <a:cs typeface="Hind"/>
                <a:sym typeface="Hind"/>
              </a:rPr>
              <a:t>Why talk about exit strategy now?</a:t>
            </a:r>
            <a:endParaRPr sz="36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g5cf6c9126b_0_0"/>
          <p:cNvSpPr/>
          <p:nvPr/>
        </p:nvSpPr>
        <p:spPr>
          <a:xfrm>
            <a:off x="6137975" y="6723575"/>
            <a:ext cx="6054000" cy="139200"/>
          </a:xfrm>
          <a:prstGeom prst="rect">
            <a:avLst/>
          </a:prstGeom>
          <a:solidFill>
            <a:srgbClr val="5B9B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5cf6c9126b_0_0"/>
          <p:cNvSpPr/>
          <p:nvPr/>
        </p:nvSpPr>
        <p:spPr>
          <a:xfrm>
            <a:off x="575" y="6723575"/>
            <a:ext cx="6137400" cy="139200"/>
          </a:xfrm>
          <a:prstGeom prst="rect">
            <a:avLst/>
          </a:prstGeom>
          <a:solidFill>
            <a:srgbClr val="EB6E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5cf6c9126b_0_0"/>
          <p:cNvSpPr txBox="1"/>
          <p:nvPr/>
        </p:nvSpPr>
        <p:spPr>
          <a:xfrm>
            <a:off x="5537200" y="-17145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5cf6c9126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34" y="637951"/>
            <a:ext cx="1967236" cy="152939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5cf6c9126b_0_0"/>
          <p:cNvSpPr txBox="1"/>
          <p:nvPr/>
        </p:nvSpPr>
        <p:spPr>
          <a:xfrm>
            <a:off x="2197401" y="1951832"/>
            <a:ext cx="9617228" cy="451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You need to know two things: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1789113" marR="0" lvl="0" indent="-447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What is your business worth</a:t>
            </a:r>
          </a:p>
          <a:p>
            <a:pPr marL="1789113" marR="0" lvl="0" indent="-447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More importantly – what are YOU worth</a:t>
            </a: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CA" sz="24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You may have a comfortable income and cash flow but nobody wants to work forever (at least not 8 to 6).</a:t>
            </a: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CA" sz="24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So you need to know what </a:t>
            </a:r>
            <a:r>
              <a:rPr lang="en-CA" sz="2400" dirty="0">
                <a:solidFill>
                  <a:schemeClr val="accent5"/>
                </a:solidFill>
                <a:latin typeface="Hind"/>
                <a:ea typeface="Hind"/>
                <a:cs typeface="Hind"/>
                <a:sym typeface="Hind"/>
              </a:rPr>
              <a:t>your return on your equity </a:t>
            </a: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is as this will likely drive what your ultimate return is (net of franchise fees)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2400" b="1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8E3EE7-1C47-724C-A2DF-3636797F91BC}"/>
              </a:ext>
            </a:extLst>
          </p:cNvPr>
          <p:cNvSpPr txBox="1"/>
          <p:nvPr/>
        </p:nvSpPr>
        <p:spPr>
          <a:xfrm>
            <a:off x="2674470" y="196420"/>
            <a:ext cx="4151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3. Focus on the Future</a:t>
            </a:r>
          </a:p>
        </p:txBody>
      </p:sp>
    </p:spTree>
    <p:extLst>
      <p:ext uri="{BB962C8B-B14F-4D97-AF65-F5344CB8AC3E}">
        <p14:creationId xmlns:p14="http://schemas.microsoft.com/office/powerpoint/2010/main" val="80329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cf6c9126b_0_0"/>
          <p:cNvSpPr txBox="1"/>
          <p:nvPr/>
        </p:nvSpPr>
        <p:spPr>
          <a:xfrm>
            <a:off x="3565175" y="767100"/>
            <a:ext cx="7902900" cy="92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000" b="1" i="1" u="none" strike="noStrike" cap="none" dirty="0">
                <a:solidFill>
                  <a:schemeClr val="accent5"/>
                </a:solidFill>
                <a:latin typeface="Hind"/>
                <a:ea typeface="Hind"/>
                <a:cs typeface="Hind"/>
                <a:sym typeface="Hind"/>
              </a:rPr>
              <a:t>RECAP &amp; Discussion </a:t>
            </a:r>
            <a:endParaRPr sz="4000" b="1" i="1" u="none" strike="noStrike" cap="none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g5cf6c9126b_0_0"/>
          <p:cNvSpPr/>
          <p:nvPr/>
        </p:nvSpPr>
        <p:spPr>
          <a:xfrm>
            <a:off x="6137975" y="6723575"/>
            <a:ext cx="6054000" cy="139200"/>
          </a:xfrm>
          <a:prstGeom prst="rect">
            <a:avLst/>
          </a:prstGeom>
          <a:solidFill>
            <a:srgbClr val="5B9B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5cf6c9126b_0_0"/>
          <p:cNvSpPr/>
          <p:nvPr/>
        </p:nvSpPr>
        <p:spPr>
          <a:xfrm>
            <a:off x="575" y="6723575"/>
            <a:ext cx="6137400" cy="139200"/>
          </a:xfrm>
          <a:prstGeom prst="rect">
            <a:avLst/>
          </a:prstGeom>
          <a:solidFill>
            <a:srgbClr val="EB6E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5cf6c9126b_0_0"/>
          <p:cNvSpPr txBox="1"/>
          <p:nvPr/>
        </p:nvSpPr>
        <p:spPr>
          <a:xfrm>
            <a:off x="5537200" y="-17145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5cf6c9126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34" y="637951"/>
            <a:ext cx="1967236" cy="152939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5cf6c9126b_0_0"/>
          <p:cNvSpPr txBox="1"/>
          <p:nvPr/>
        </p:nvSpPr>
        <p:spPr>
          <a:xfrm>
            <a:off x="1835125" y="1573162"/>
            <a:ext cx="9948900" cy="490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941388" marR="0" lvl="0" indent="-485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CA" sz="2200" i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What you needed to know and why it was important</a:t>
            </a:r>
          </a:p>
          <a:p>
            <a:pPr marL="1254125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2200" i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the numbers that you needed to monitor progress</a:t>
            </a:r>
          </a:p>
          <a:p>
            <a:pPr marL="1254125" marR="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2200" i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best practices</a:t>
            </a: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CA" sz="2200" i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 startAt="2"/>
            </a:pPr>
            <a:r>
              <a:rPr lang="en-CA" sz="2200" i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Talk about a major failure – there was no checklist!</a:t>
            </a:r>
          </a:p>
          <a:p>
            <a:pPr marL="1254125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2200" i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It is a numbers game, and you need to know the numbers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200" i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 startAt="3"/>
            </a:pPr>
            <a:r>
              <a:rPr lang="en-CA" sz="2200" i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Focus on the future, improved management, ratios, and your </a:t>
            </a:r>
            <a:r>
              <a:rPr lang="en-CA" sz="2200" i="1" dirty="0">
                <a:solidFill>
                  <a:schemeClr val="accent5"/>
                </a:solidFill>
                <a:latin typeface="Hind"/>
                <a:ea typeface="Hind"/>
                <a:cs typeface="Hind"/>
                <a:sym typeface="Hind"/>
              </a:rPr>
              <a:t>exit strategy</a:t>
            </a: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400" b="1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  <p:extLst>
      <p:ext uri="{BB962C8B-B14F-4D97-AF65-F5344CB8AC3E}">
        <p14:creationId xmlns:p14="http://schemas.microsoft.com/office/powerpoint/2010/main" val="109571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cf6c9126b_0_0"/>
          <p:cNvSpPr txBox="1"/>
          <p:nvPr/>
        </p:nvSpPr>
        <p:spPr>
          <a:xfrm>
            <a:off x="3579463" y="478599"/>
            <a:ext cx="7902900" cy="92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000" b="1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Objectives Today</a:t>
            </a:r>
            <a:endParaRPr sz="40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g5cf6c9126b_0_0"/>
          <p:cNvSpPr/>
          <p:nvPr/>
        </p:nvSpPr>
        <p:spPr>
          <a:xfrm>
            <a:off x="6137975" y="6723575"/>
            <a:ext cx="6054000" cy="139200"/>
          </a:xfrm>
          <a:prstGeom prst="rect">
            <a:avLst/>
          </a:prstGeom>
          <a:solidFill>
            <a:srgbClr val="5B9B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5cf6c9126b_0_0"/>
          <p:cNvSpPr/>
          <p:nvPr/>
        </p:nvSpPr>
        <p:spPr>
          <a:xfrm>
            <a:off x="575" y="6723575"/>
            <a:ext cx="6137400" cy="139200"/>
          </a:xfrm>
          <a:prstGeom prst="rect">
            <a:avLst/>
          </a:prstGeom>
          <a:solidFill>
            <a:srgbClr val="EB6E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5cf6c9126b_0_0"/>
          <p:cNvSpPr txBox="1"/>
          <p:nvPr/>
        </p:nvSpPr>
        <p:spPr>
          <a:xfrm>
            <a:off x="5537200" y="-17145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5cf6c9126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34" y="637951"/>
            <a:ext cx="1967236" cy="152939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5cf6c9126b_0_0"/>
          <p:cNvSpPr txBox="1"/>
          <p:nvPr/>
        </p:nvSpPr>
        <p:spPr>
          <a:xfrm>
            <a:off x="2120875" y="940623"/>
            <a:ext cx="9948900" cy="5782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CA" sz="2200" dirty="0">
                <a:solidFill>
                  <a:schemeClr val="accent5"/>
                </a:solidFill>
                <a:latin typeface="Hind"/>
                <a:ea typeface="Hind"/>
                <a:cs typeface="Hind"/>
                <a:sym typeface="Hind"/>
              </a:rPr>
              <a:t>Recap what the focus was in the previous session, Finance 101.</a:t>
            </a:r>
          </a:p>
          <a:p>
            <a:pPr marL="1511300" lvl="4" indent="-441325">
              <a:lnSpc>
                <a:spcPct val="115000"/>
              </a:lnSpc>
              <a:buSzPts val="2400"/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What you needed to know and why it was important</a:t>
            </a:r>
          </a:p>
          <a:p>
            <a:pPr marL="1511300" lvl="8" indent="-441325">
              <a:lnSpc>
                <a:spcPct val="115000"/>
              </a:lnSpc>
              <a:buSzPts val="2400"/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The numbers that you needed to monitor progress</a:t>
            </a:r>
          </a:p>
          <a:p>
            <a:pPr marL="1511300" lvl="4" indent="-441325">
              <a:lnSpc>
                <a:spcPct val="115000"/>
              </a:lnSpc>
              <a:buSzPts val="2400"/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Best practices</a:t>
            </a: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CA" sz="22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 startAt="2"/>
            </a:pPr>
            <a:r>
              <a:rPr lang="en-CA" sz="22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No Checklist!</a:t>
            </a:r>
          </a:p>
          <a:p>
            <a:pPr marL="1468438" marR="0" lvl="0" indent="-441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This was a major failure and I am responsible</a:t>
            </a:r>
          </a:p>
          <a:p>
            <a:pPr marL="1468438" marR="0" lvl="0" indent="-441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It is a numbers game, and you need to know the numbers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2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 startAt="3"/>
            </a:pPr>
            <a:r>
              <a:rPr lang="en-CA" sz="22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Focus on the future,</a:t>
            </a:r>
          </a:p>
          <a:p>
            <a:pPr marL="1511300" lvl="2" indent="-441325">
              <a:lnSpc>
                <a:spcPct val="115000"/>
              </a:lnSpc>
              <a:buSzPts val="2400"/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improved management, ratios, and your </a:t>
            </a:r>
            <a:r>
              <a:rPr lang="en-CA" sz="2200" dirty="0">
                <a:solidFill>
                  <a:schemeClr val="accent5"/>
                </a:solidFill>
                <a:latin typeface="Hind"/>
                <a:ea typeface="Hind"/>
                <a:cs typeface="Hind"/>
                <a:sym typeface="Hind"/>
              </a:rPr>
              <a:t>exit strategy</a:t>
            </a: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CA" sz="22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CA" sz="22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Let’s see if we can make some real progress today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2400" b="1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cf6c9126b_0_0"/>
          <p:cNvSpPr txBox="1"/>
          <p:nvPr/>
        </p:nvSpPr>
        <p:spPr>
          <a:xfrm>
            <a:off x="2858125" y="801243"/>
            <a:ext cx="8925900" cy="14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lt1"/>
              </a:buClr>
              <a:buSzPts val="4400"/>
            </a:pPr>
            <a:r>
              <a:rPr lang="en-CA" sz="48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Critical Knowledge</a:t>
            </a:r>
          </a:p>
          <a:p>
            <a:pPr lvl="0">
              <a:buClr>
                <a:schemeClr val="lt1"/>
              </a:buClr>
              <a:buSzPts val="4400"/>
            </a:pPr>
            <a:r>
              <a:rPr lang="en-CA" sz="32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y</a:t>
            </a:r>
            <a:r>
              <a:rPr lang="en-CA" sz="3200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ou needed to know….</a:t>
            </a:r>
            <a:endParaRPr sz="320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g5cf6c9126b_0_0"/>
          <p:cNvSpPr/>
          <p:nvPr/>
        </p:nvSpPr>
        <p:spPr>
          <a:xfrm>
            <a:off x="6137975" y="6723575"/>
            <a:ext cx="6054000" cy="139200"/>
          </a:xfrm>
          <a:prstGeom prst="rect">
            <a:avLst/>
          </a:prstGeom>
          <a:solidFill>
            <a:srgbClr val="5B9B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5cf6c9126b_0_0"/>
          <p:cNvSpPr/>
          <p:nvPr/>
        </p:nvSpPr>
        <p:spPr>
          <a:xfrm>
            <a:off x="575" y="6723575"/>
            <a:ext cx="6137400" cy="139200"/>
          </a:xfrm>
          <a:prstGeom prst="rect">
            <a:avLst/>
          </a:prstGeom>
          <a:solidFill>
            <a:srgbClr val="EB6E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5cf6c9126b_0_0"/>
          <p:cNvSpPr txBox="1"/>
          <p:nvPr/>
        </p:nvSpPr>
        <p:spPr>
          <a:xfrm>
            <a:off x="5537200" y="-17145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5cf6c9126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34" y="637951"/>
            <a:ext cx="1967236" cy="152939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5cf6c9126b_0_0"/>
          <p:cNvSpPr txBox="1"/>
          <p:nvPr/>
        </p:nvSpPr>
        <p:spPr>
          <a:xfrm>
            <a:off x="1835125" y="2340076"/>
            <a:ext cx="9948900" cy="414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…..what your bookkeeper should provide and when they should provide it for your management of the business</a:t>
            </a:r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endParaRPr lang="en-CA" sz="24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CA" sz="2400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……your profitability and when you turned the corner</a:t>
            </a:r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endParaRPr lang="en-CA" sz="24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CA" sz="2400" dirty="0">
                <a:solidFill>
                  <a:schemeClr val="accent1">
                    <a:lumMod val="75000"/>
                  </a:schemeClr>
                </a:solidFill>
                <a:latin typeface="Hind"/>
                <a:ea typeface="Hind"/>
                <a:cs typeface="Hind"/>
                <a:sym typeface="Hind"/>
              </a:rPr>
              <a:t>……</a:t>
            </a: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about having enough cash and how this could accelerate success</a:t>
            </a:r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endParaRPr lang="en-CA" sz="24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…….the importance of gross margin and when to recognize revenues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2400" b="1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9A61F5-0DDF-524F-93AD-9B616BBABB66}"/>
              </a:ext>
            </a:extLst>
          </p:cNvPr>
          <p:cNvSpPr txBox="1"/>
          <p:nvPr/>
        </p:nvSpPr>
        <p:spPr>
          <a:xfrm>
            <a:off x="2844799" y="159657"/>
            <a:ext cx="4151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1. What you needed to know…..</a:t>
            </a:r>
          </a:p>
        </p:txBody>
      </p:sp>
    </p:spTree>
    <p:extLst>
      <p:ext uri="{BB962C8B-B14F-4D97-AF65-F5344CB8AC3E}">
        <p14:creationId xmlns:p14="http://schemas.microsoft.com/office/powerpoint/2010/main" val="357427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cf6c9126b_0_0"/>
          <p:cNvSpPr txBox="1"/>
          <p:nvPr/>
        </p:nvSpPr>
        <p:spPr>
          <a:xfrm>
            <a:off x="4052857" y="637951"/>
            <a:ext cx="5746075" cy="129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000" b="1" dirty="0">
                <a:solidFill>
                  <a:srgbClr val="0070C0"/>
                </a:solidFill>
                <a:sym typeface="Hind"/>
              </a:rPr>
              <a:t>Numbers you need to Monitor Progress</a:t>
            </a:r>
            <a:endParaRPr sz="4000" b="1" dirty="0">
              <a:solidFill>
                <a:srgbClr val="0070C0"/>
              </a:solidFill>
              <a:sym typeface="Open Sans"/>
            </a:endParaRPr>
          </a:p>
        </p:txBody>
      </p:sp>
      <p:sp>
        <p:nvSpPr>
          <p:cNvPr id="133" name="Google Shape;133;g5cf6c9126b_0_0"/>
          <p:cNvSpPr/>
          <p:nvPr/>
        </p:nvSpPr>
        <p:spPr>
          <a:xfrm>
            <a:off x="6137975" y="6723575"/>
            <a:ext cx="6054000" cy="139200"/>
          </a:xfrm>
          <a:prstGeom prst="rect">
            <a:avLst/>
          </a:prstGeom>
          <a:solidFill>
            <a:srgbClr val="5B9B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5cf6c9126b_0_0"/>
          <p:cNvSpPr/>
          <p:nvPr/>
        </p:nvSpPr>
        <p:spPr>
          <a:xfrm>
            <a:off x="575" y="6723575"/>
            <a:ext cx="6137400" cy="139200"/>
          </a:xfrm>
          <a:prstGeom prst="rect">
            <a:avLst/>
          </a:prstGeom>
          <a:solidFill>
            <a:srgbClr val="EB6E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5cf6c9126b_0_0"/>
          <p:cNvSpPr txBox="1"/>
          <p:nvPr/>
        </p:nvSpPr>
        <p:spPr>
          <a:xfrm>
            <a:off x="5537200" y="-17145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5cf6c9126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34" y="637951"/>
            <a:ext cx="1967236" cy="152939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5cf6c9126b_0_0"/>
          <p:cNvSpPr txBox="1"/>
          <p:nvPr/>
        </p:nvSpPr>
        <p:spPr>
          <a:xfrm>
            <a:off x="1835125" y="2340076"/>
            <a:ext cx="9948900" cy="414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Your monthly </a:t>
            </a:r>
            <a:r>
              <a:rPr lang="en-CA" sz="2400" dirty="0">
                <a:solidFill>
                  <a:schemeClr val="accent5"/>
                </a:solidFill>
                <a:latin typeface="Hind"/>
                <a:ea typeface="Hind"/>
                <a:cs typeface="Hind"/>
                <a:sym typeface="Hind"/>
              </a:rPr>
              <a:t>profitability</a:t>
            </a: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 – and you need to know it expeditiously (what is satisfactory?)</a:t>
            </a:r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endParaRPr lang="en-CA" sz="24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More important, what </a:t>
            </a:r>
            <a:r>
              <a:rPr lang="en-CA" sz="2400" dirty="0">
                <a:solidFill>
                  <a:schemeClr val="accent5"/>
                </a:solidFill>
                <a:latin typeface="Hind"/>
                <a:ea typeface="Hind"/>
                <a:cs typeface="Hind"/>
                <a:sym typeface="Hind"/>
              </a:rPr>
              <a:t>drives this profitability (no </a:t>
            </a: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one else cares) leads, sales, satisfaction</a:t>
            </a:r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endParaRPr lang="en-CA" sz="24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CA" sz="2400" dirty="0">
                <a:solidFill>
                  <a:schemeClr val="accent5"/>
                </a:solidFill>
                <a:latin typeface="Hind"/>
                <a:ea typeface="Hind"/>
                <a:cs typeface="Hind"/>
                <a:sym typeface="Hind"/>
              </a:rPr>
              <a:t>The seasonality of </a:t>
            </a: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your business should drive your daily and monthly focus, and this is a localized issue (do you have a calendar and a budget that shows you understand this?)</a:t>
            </a:r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2400" b="1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AF2F87-AD4D-224B-92C0-1DF843CECA5F}"/>
              </a:ext>
            </a:extLst>
          </p:cNvPr>
          <p:cNvSpPr txBox="1"/>
          <p:nvPr/>
        </p:nvSpPr>
        <p:spPr>
          <a:xfrm>
            <a:off x="2844799" y="159657"/>
            <a:ext cx="4151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1. What you needed to know…..</a:t>
            </a:r>
          </a:p>
        </p:txBody>
      </p:sp>
    </p:spTree>
    <p:extLst>
      <p:ext uri="{BB962C8B-B14F-4D97-AF65-F5344CB8AC3E}">
        <p14:creationId xmlns:p14="http://schemas.microsoft.com/office/powerpoint/2010/main" val="236139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cf6c9126b_0_0"/>
          <p:cNvSpPr txBox="1"/>
          <p:nvPr/>
        </p:nvSpPr>
        <p:spPr>
          <a:xfrm>
            <a:off x="3616960" y="767100"/>
            <a:ext cx="8167065" cy="92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000" b="1" dirty="0">
                <a:solidFill>
                  <a:srgbClr val="0070C0"/>
                </a:solidFill>
                <a:latin typeface="Hind"/>
                <a:ea typeface="Calibri"/>
                <a:cs typeface="Hind"/>
                <a:sym typeface="Hind"/>
              </a:rPr>
              <a:t>More </a:t>
            </a:r>
            <a:r>
              <a:rPr lang="en-CA" sz="4000" b="1" i="0" u="none" strike="noStrike" cap="none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Numbers (what is progress?)</a:t>
            </a:r>
            <a:endParaRPr sz="40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g5cf6c9126b_0_0"/>
          <p:cNvSpPr/>
          <p:nvPr/>
        </p:nvSpPr>
        <p:spPr>
          <a:xfrm>
            <a:off x="6137975" y="6723575"/>
            <a:ext cx="6054000" cy="139200"/>
          </a:xfrm>
          <a:prstGeom prst="rect">
            <a:avLst/>
          </a:prstGeom>
          <a:solidFill>
            <a:srgbClr val="5B9B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5cf6c9126b_0_0"/>
          <p:cNvSpPr/>
          <p:nvPr/>
        </p:nvSpPr>
        <p:spPr>
          <a:xfrm>
            <a:off x="575" y="6723575"/>
            <a:ext cx="6137400" cy="139200"/>
          </a:xfrm>
          <a:prstGeom prst="rect">
            <a:avLst/>
          </a:prstGeom>
          <a:solidFill>
            <a:srgbClr val="EB6E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5cf6c9126b_0_0"/>
          <p:cNvSpPr txBox="1"/>
          <p:nvPr/>
        </p:nvSpPr>
        <p:spPr>
          <a:xfrm>
            <a:off x="5537200" y="-17145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5cf6c9126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34" y="637951"/>
            <a:ext cx="1967236" cy="152939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5cf6c9126b_0_0"/>
          <p:cNvSpPr txBox="1"/>
          <p:nvPr/>
        </p:nvSpPr>
        <p:spPr>
          <a:xfrm>
            <a:off x="1835125" y="2340076"/>
            <a:ext cx="9948900" cy="414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Start at the beginning (and keep it simple)</a:t>
            </a:r>
          </a:p>
          <a:p>
            <a:pPr marL="1254125" lvl="2">
              <a:lnSpc>
                <a:spcPct val="115000"/>
              </a:lnSpc>
              <a:buSzPts val="2400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Number of </a:t>
            </a:r>
            <a:r>
              <a:rPr lang="en-CA" sz="2400" dirty="0">
                <a:solidFill>
                  <a:schemeClr val="accent5"/>
                </a:solidFill>
                <a:latin typeface="Hind"/>
                <a:ea typeface="Hind"/>
                <a:cs typeface="Hind"/>
                <a:sym typeface="Hind"/>
              </a:rPr>
              <a:t>leads/conversions/repeats, and are they improving?</a:t>
            </a:r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endParaRPr lang="en-CA" sz="2400" dirty="0">
              <a:solidFill>
                <a:schemeClr val="accent5"/>
              </a:solidFill>
              <a:latin typeface="Hind"/>
              <a:ea typeface="Hind"/>
              <a:cs typeface="Hind"/>
              <a:sym typeface="Hind"/>
            </a:endParaRPr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CA" sz="2400" dirty="0">
                <a:solidFill>
                  <a:schemeClr val="accent5"/>
                </a:solidFill>
                <a:latin typeface="Hind"/>
                <a:ea typeface="Hind"/>
                <a:cs typeface="Hind"/>
                <a:sym typeface="Hind"/>
              </a:rPr>
              <a:t>What is the result?</a:t>
            </a:r>
          </a:p>
          <a:p>
            <a:pPr marL="1298575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CA" sz="2400" dirty="0">
                <a:solidFill>
                  <a:schemeClr val="accent5"/>
                </a:solidFill>
                <a:latin typeface="Hind"/>
                <a:ea typeface="Hind"/>
                <a:cs typeface="Hind"/>
                <a:sym typeface="Hind"/>
              </a:rPr>
              <a:t>What is your gross margin and is it improving?</a:t>
            </a:r>
          </a:p>
          <a:p>
            <a:pPr marL="1298575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CA" sz="2400" dirty="0">
                <a:solidFill>
                  <a:schemeClr val="accent5"/>
                </a:solidFill>
                <a:latin typeface="Hind"/>
                <a:ea typeface="Hind"/>
                <a:cs typeface="Hind"/>
                <a:sym typeface="Hind"/>
              </a:rPr>
              <a:t>What is your profitability </a:t>
            </a: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and is it improving?</a:t>
            </a: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CA" sz="24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914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 startAt="3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Are you happy with the result and what are you changing?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2400" b="1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2FF06-71A1-AF42-A24F-0731092932DE}"/>
              </a:ext>
            </a:extLst>
          </p:cNvPr>
          <p:cNvSpPr txBox="1"/>
          <p:nvPr/>
        </p:nvSpPr>
        <p:spPr>
          <a:xfrm>
            <a:off x="2844799" y="159657"/>
            <a:ext cx="4151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1. What you needed to know…..</a:t>
            </a:r>
          </a:p>
        </p:txBody>
      </p:sp>
    </p:spTree>
    <p:extLst>
      <p:ext uri="{BB962C8B-B14F-4D97-AF65-F5344CB8AC3E}">
        <p14:creationId xmlns:p14="http://schemas.microsoft.com/office/powerpoint/2010/main" val="283125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cf6c9126b_0_0"/>
          <p:cNvSpPr txBox="1"/>
          <p:nvPr/>
        </p:nvSpPr>
        <p:spPr>
          <a:xfrm>
            <a:off x="3536146" y="940624"/>
            <a:ext cx="7902900" cy="92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000" b="1" dirty="0">
                <a:solidFill>
                  <a:srgbClr val="0070C0"/>
                </a:solidFill>
                <a:latin typeface="Hind"/>
                <a:ea typeface="Calibri"/>
                <a:cs typeface="Hind"/>
                <a:sym typeface="Hind"/>
              </a:rPr>
              <a:t>Why is Cash so Important?</a:t>
            </a:r>
            <a:endParaRPr sz="40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g5cf6c9126b_0_0"/>
          <p:cNvSpPr/>
          <p:nvPr/>
        </p:nvSpPr>
        <p:spPr>
          <a:xfrm>
            <a:off x="6137975" y="6723575"/>
            <a:ext cx="6054000" cy="139200"/>
          </a:xfrm>
          <a:prstGeom prst="rect">
            <a:avLst/>
          </a:prstGeom>
          <a:solidFill>
            <a:srgbClr val="5B9B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5cf6c9126b_0_0"/>
          <p:cNvSpPr/>
          <p:nvPr/>
        </p:nvSpPr>
        <p:spPr>
          <a:xfrm>
            <a:off x="575" y="6723575"/>
            <a:ext cx="6137400" cy="139200"/>
          </a:xfrm>
          <a:prstGeom prst="rect">
            <a:avLst/>
          </a:prstGeom>
          <a:solidFill>
            <a:srgbClr val="EB6E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5cf6c9126b_0_0"/>
          <p:cNvSpPr txBox="1"/>
          <p:nvPr/>
        </p:nvSpPr>
        <p:spPr>
          <a:xfrm>
            <a:off x="5537200" y="-17145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5cf6c9126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34" y="637951"/>
            <a:ext cx="1967236" cy="152939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5cf6c9126b_0_0"/>
          <p:cNvSpPr txBox="1"/>
          <p:nvPr/>
        </p:nvSpPr>
        <p:spPr>
          <a:xfrm>
            <a:off x="1907696" y="2064624"/>
            <a:ext cx="9948900" cy="414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You need it to generate more business – nothing is free, it will take resources; </a:t>
            </a:r>
            <a:r>
              <a:rPr lang="en-CA" sz="2400" dirty="0">
                <a:solidFill>
                  <a:schemeClr val="accent5"/>
                </a:solidFill>
                <a:latin typeface="Hind"/>
                <a:ea typeface="Hind"/>
                <a:cs typeface="Hind"/>
                <a:sym typeface="Hind"/>
              </a:rPr>
              <a:t>time, energy, cash, and change</a:t>
            </a: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CA" sz="2400" dirty="0">
              <a:solidFill>
                <a:schemeClr val="accent5"/>
              </a:solidFill>
              <a:latin typeface="Hind"/>
              <a:ea typeface="Hind"/>
              <a:cs typeface="Hind"/>
              <a:sym typeface="Hind"/>
            </a:endParaRPr>
          </a:p>
          <a:p>
            <a:pPr marL="1557338" marR="0" lvl="0" indent="-3032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accent5"/>
                </a:solidFill>
                <a:latin typeface="Hind"/>
                <a:ea typeface="Hind"/>
                <a:cs typeface="Hind"/>
                <a:sym typeface="Hind"/>
              </a:rPr>
              <a:t>A shortage of cash drives bad decisions – more business may require more leads, more sales efforts, and more salespeople.  It will not require more bookkeepers or accountants.</a:t>
            </a: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CA" sz="2400" dirty="0">
              <a:solidFill>
                <a:schemeClr val="accent5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CA" sz="2400" dirty="0">
                <a:solidFill>
                  <a:schemeClr val="accent5"/>
                </a:solidFill>
                <a:latin typeface="Hind"/>
                <a:ea typeface="Hind"/>
                <a:cs typeface="Hind"/>
                <a:sym typeface="Hind"/>
              </a:rPr>
              <a:t>Sermon – more and better quality leads and higher conversions drive growth, and growth drives success. (call centre &amp; chat?)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2400" b="1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E18F4A-3013-D44C-BD7C-D6EC35C28965}"/>
              </a:ext>
            </a:extLst>
          </p:cNvPr>
          <p:cNvSpPr txBox="1"/>
          <p:nvPr/>
        </p:nvSpPr>
        <p:spPr>
          <a:xfrm>
            <a:off x="2844799" y="159657"/>
            <a:ext cx="4151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1. What you needed to know…..</a:t>
            </a:r>
          </a:p>
        </p:txBody>
      </p:sp>
    </p:spTree>
    <p:extLst>
      <p:ext uri="{BB962C8B-B14F-4D97-AF65-F5344CB8AC3E}">
        <p14:creationId xmlns:p14="http://schemas.microsoft.com/office/powerpoint/2010/main" val="334224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cf6c9126b_0_0"/>
          <p:cNvSpPr txBox="1"/>
          <p:nvPr/>
        </p:nvSpPr>
        <p:spPr>
          <a:xfrm>
            <a:off x="2844799" y="767100"/>
            <a:ext cx="8939226" cy="92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4000" b="1" dirty="0">
                <a:solidFill>
                  <a:srgbClr val="0070C0"/>
                </a:solidFill>
                <a:latin typeface="Hind"/>
                <a:ea typeface="Calibri"/>
                <a:cs typeface="Hind"/>
                <a:sym typeface="Hind"/>
              </a:rPr>
              <a:t>More Important than Cash or Profits! </a:t>
            </a:r>
            <a:endParaRPr sz="40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g5cf6c9126b_0_0"/>
          <p:cNvSpPr/>
          <p:nvPr/>
        </p:nvSpPr>
        <p:spPr>
          <a:xfrm>
            <a:off x="6137975" y="6723575"/>
            <a:ext cx="6054000" cy="139200"/>
          </a:xfrm>
          <a:prstGeom prst="rect">
            <a:avLst/>
          </a:prstGeom>
          <a:solidFill>
            <a:srgbClr val="5B9B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5cf6c9126b_0_0"/>
          <p:cNvSpPr/>
          <p:nvPr/>
        </p:nvSpPr>
        <p:spPr>
          <a:xfrm>
            <a:off x="575" y="6723575"/>
            <a:ext cx="6137400" cy="139200"/>
          </a:xfrm>
          <a:prstGeom prst="rect">
            <a:avLst/>
          </a:prstGeom>
          <a:solidFill>
            <a:srgbClr val="EB6E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5cf6c9126b_0_0"/>
          <p:cNvSpPr txBox="1"/>
          <p:nvPr/>
        </p:nvSpPr>
        <p:spPr>
          <a:xfrm>
            <a:off x="5537200" y="-17145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5cf6c9126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34" y="637951"/>
            <a:ext cx="1967236" cy="152939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5cf6c9126b_0_0"/>
          <p:cNvSpPr txBox="1"/>
          <p:nvPr/>
        </p:nvSpPr>
        <p:spPr>
          <a:xfrm>
            <a:off x="1285875" y="2064624"/>
            <a:ext cx="10498150" cy="441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What could be more important?  </a:t>
            </a: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CA" sz="18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lvl="1">
              <a:lnSpc>
                <a:spcPct val="115000"/>
              </a:lnSpc>
              <a:buSzPts val="2400"/>
            </a:pPr>
            <a:r>
              <a:rPr lang="en-CA" sz="28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Revenue Growth, Revenue Growth, Revenue Growth!!!!!!!!!!</a:t>
            </a: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CA" sz="24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Let’s do the math. </a:t>
            </a:r>
          </a:p>
          <a:p>
            <a:pPr marL="1155700" lvl="3">
              <a:lnSpc>
                <a:spcPct val="115000"/>
              </a:lnSpc>
              <a:buSzPts val="2400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If you want to personally make 10,000 a month – what does your revenue need to be?</a:t>
            </a:r>
          </a:p>
          <a:p>
            <a:pPr marL="156845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At 40% Gross Profit you need 25,000 in revenue per month.</a:t>
            </a: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CA" sz="2400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Therefore, 5,000 a month in revenue just doesn’t cut it.</a:t>
            </a: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2400" b="1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F60245-56AE-E241-923A-8E8E9E242F87}"/>
              </a:ext>
            </a:extLst>
          </p:cNvPr>
          <p:cNvSpPr txBox="1"/>
          <p:nvPr/>
        </p:nvSpPr>
        <p:spPr>
          <a:xfrm>
            <a:off x="2844799" y="159657"/>
            <a:ext cx="4151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1. What you needed to know…..</a:t>
            </a:r>
          </a:p>
        </p:txBody>
      </p:sp>
    </p:spTree>
    <p:extLst>
      <p:ext uri="{BB962C8B-B14F-4D97-AF65-F5344CB8AC3E}">
        <p14:creationId xmlns:p14="http://schemas.microsoft.com/office/powerpoint/2010/main" val="304106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cf6c9126b_0_0"/>
          <p:cNvSpPr txBox="1"/>
          <p:nvPr/>
        </p:nvSpPr>
        <p:spPr>
          <a:xfrm>
            <a:off x="3565175" y="767100"/>
            <a:ext cx="7902900" cy="92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3600" b="1" dirty="0">
                <a:solidFill>
                  <a:schemeClr val="accent5"/>
                </a:solidFill>
                <a:latin typeface="Hind"/>
                <a:ea typeface="Calibri"/>
                <a:cs typeface="Hind"/>
                <a:sym typeface="Hind"/>
              </a:rPr>
              <a:t>The Checklist you should have had</a:t>
            </a:r>
            <a:endParaRPr sz="3600" b="1" i="0" u="none" strike="noStrike" cap="none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g5cf6c9126b_0_0"/>
          <p:cNvSpPr/>
          <p:nvPr/>
        </p:nvSpPr>
        <p:spPr>
          <a:xfrm>
            <a:off x="6137975" y="6723575"/>
            <a:ext cx="6054000" cy="139200"/>
          </a:xfrm>
          <a:prstGeom prst="rect">
            <a:avLst/>
          </a:prstGeom>
          <a:solidFill>
            <a:srgbClr val="5B9B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5cf6c9126b_0_0"/>
          <p:cNvSpPr/>
          <p:nvPr/>
        </p:nvSpPr>
        <p:spPr>
          <a:xfrm>
            <a:off x="575" y="6723575"/>
            <a:ext cx="6137400" cy="139200"/>
          </a:xfrm>
          <a:prstGeom prst="rect">
            <a:avLst/>
          </a:prstGeom>
          <a:solidFill>
            <a:srgbClr val="EB6E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5cf6c9126b_0_0"/>
          <p:cNvSpPr txBox="1"/>
          <p:nvPr/>
        </p:nvSpPr>
        <p:spPr>
          <a:xfrm>
            <a:off x="5537200" y="-17145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5cf6c9126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34" y="637951"/>
            <a:ext cx="1967236" cy="152939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5cf6c9126b_0_0"/>
          <p:cNvSpPr txBox="1"/>
          <p:nvPr/>
        </p:nvSpPr>
        <p:spPr>
          <a:xfrm>
            <a:off x="1669143" y="1898481"/>
            <a:ext cx="10143910" cy="461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39800" marR="0" lvl="0" indent="-6715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q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Monthly lead totals and graphing how they are moving? </a:t>
            </a:r>
            <a:endParaRPr lang="en-CA" sz="2400" i="1" dirty="0">
              <a:solidFill>
                <a:schemeClr val="tx1"/>
              </a:solidFill>
              <a:latin typeface="Hind"/>
              <a:ea typeface="Hind"/>
              <a:cs typeface="Hind"/>
              <a:sym typeface="Hind"/>
            </a:endParaRPr>
          </a:p>
          <a:p>
            <a:pPr marL="939800" marR="0" lvl="0" indent="-6715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q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Monthly conversion ratios and are they improving?</a:t>
            </a:r>
          </a:p>
          <a:p>
            <a:pPr marL="939800" marR="0" lvl="0" indent="-6715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q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Standing student  body (SSB) &amp; relative to seasons </a:t>
            </a:r>
            <a:endParaRPr lang="en-CA" sz="1800" i="1" dirty="0">
              <a:solidFill>
                <a:schemeClr val="tx1"/>
              </a:solidFill>
              <a:latin typeface="Hind"/>
              <a:ea typeface="Hind"/>
              <a:cs typeface="Hind"/>
              <a:sym typeface="Hind"/>
            </a:endParaRPr>
          </a:p>
          <a:p>
            <a:pPr marL="939800" marR="0" lvl="0" indent="-6715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q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Gross revenues by month – recognizing income must be earned</a:t>
            </a:r>
          </a:p>
          <a:p>
            <a:pPr marL="939800" marR="0" lvl="0" indent="-6715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q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Gross margins by month – remember the breakeven date</a:t>
            </a:r>
          </a:p>
          <a:p>
            <a:pPr marL="939800" marR="0" lvl="0" indent="-6715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q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Net profit by month – but realistically calculating the cost of you </a:t>
            </a:r>
            <a:endParaRPr lang="en-CA" sz="2400" i="1" dirty="0">
              <a:solidFill>
                <a:schemeClr val="tx1"/>
              </a:solidFill>
              <a:latin typeface="Hind"/>
              <a:ea typeface="Hind"/>
              <a:cs typeface="Hind"/>
              <a:sym typeface="Hind"/>
            </a:endParaRPr>
          </a:p>
          <a:p>
            <a:pPr marL="939800" marR="0" lvl="0" indent="-6715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q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Monthly cash flow</a:t>
            </a: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itchFamily="2" charset="2"/>
              <a:buChar char="q"/>
            </a:pPr>
            <a:r>
              <a:rPr lang="en-CA" sz="2400" dirty="0">
                <a:solidFill>
                  <a:schemeClr val="accent5"/>
                </a:solidFill>
                <a:latin typeface="Hind"/>
                <a:ea typeface="Hind"/>
                <a:cs typeface="Hind"/>
                <a:sym typeface="Hind"/>
              </a:rPr>
              <a:t>Your 2021 &amp; 2022 forecast - have you been updating it monthly? 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2400" b="1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9A351-11E9-FF4C-9763-8BEC0637EF58}"/>
              </a:ext>
            </a:extLst>
          </p:cNvPr>
          <p:cNvSpPr txBox="1"/>
          <p:nvPr/>
        </p:nvSpPr>
        <p:spPr>
          <a:xfrm>
            <a:off x="2844799" y="159657"/>
            <a:ext cx="4151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2. No Checklist!</a:t>
            </a:r>
          </a:p>
        </p:txBody>
      </p:sp>
    </p:spTree>
    <p:extLst>
      <p:ext uri="{BB962C8B-B14F-4D97-AF65-F5344CB8AC3E}">
        <p14:creationId xmlns:p14="http://schemas.microsoft.com/office/powerpoint/2010/main" val="259885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cf6c9126b_0_0"/>
          <p:cNvSpPr txBox="1"/>
          <p:nvPr/>
        </p:nvSpPr>
        <p:spPr>
          <a:xfrm>
            <a:off x="3565175" y="767100"/>
            <a:ext cx="7902900" cy="92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3600" b="1" dirty="0">
                <a:solidFill>
                  <a:srgbClr val="0070C0"/>
                </a:solidFill>
                <a:latin typeface="Hind"/>
                <a:ea typeface="Calibri"/>
                <a:cs typeface="Hind"/>
                <a:sym typeface="Hind"/>
              </a:rPr>
              <a:t>The Future – Moving Forward</a:t>
            </a:r>
            <a:endParaRPr sz="36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g5cf6c9126b_0_0"/>
          <p:cNvSpPr/>
          <p:nvPr/>
        </p:nvSpPr>
        <p:spPr>
          <a:xfrm>
            <a:off x="6137975" y="6723575"/>
            <a:ext cx="6054000" cy="139200"/>
          </a:xfrm>
          <a:prstGeom prst="rect">
            <a:avLst/>
          </a:prstGeom>
          <a:solidFill>
            <a:srgbClr val="5B9B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5cf6c9126b_0_0"/>
          <p:cNvSpPr/>
          <p:nvPr/>
        </p:nvSpPr>
        <p:spPr>
          <a:xfrm>
            <a:off x="575" y="6723575"/>
            <a:ext cx="6137400" cy="139200"/>
          </a:xfrm>
          <a:prstGeom prst="rect">
            <a:avLst/>
          </a:prstGeom>
          <a:solidFill>
            <a:srgbClr val="EB6E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5cf6c9126b_0_0"/>
          <p:cNvSpPr txBox="1"/>
          <p:nvPr/>
        </p:nvSpPr>
        <p:spPr>
          <a:xfrm>
            <a:off x="5537200" y="-1714500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5cf6c9126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34" y="637951"/>
            <a:ext cx="1967236" cy="152939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5cf6c9126b_0_0"/>
          <p:cNvSpPr txBox="1"/>
          <p:nvPr/>
        </p:nvSpPr>
        <p:spPr>
          <a:xfrm>
            <a:off x="1835125" y="2340076"/>
            <a:ext cx="9948900" cy="414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CA" sz="2800" b="1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Improved Management</a:t>
            </a:r>
          </a:p>
          <a:p>
            <a:pPr marL="720725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Everyone here now has experience, which is terrific</a:t>
            </a:r>
          </a:p>
          <a:p>
            <a:pPr marL="720725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Are you using that experience to:</a:t>
            </a:r>
          </a:p>
          <a:p>
            <a:pPr marL="1831975" lvl="2" indent="-360363">
              <a:lnSpc>
                <a:spcPct val="150000"/>
              </a:lnSpc>
              <a:buSzPts val="2400"/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Maximize your leads, </a:t>
            </a:r>
            <a:r>
              <a:rPr lang="en-CA" sz="2400" dirty="0">
                <a:solidFill>
                  <a:schemeClr val="accent5"/>
                </a:solidFill>
                <a:latin typeface="Hind"/>
                <a:ea typeface="Hind"/>
                <a:cs typeface="Hind"/>
                <a:sym typeface="Hind"/>
              </a:rPr>
              <a:t>cost per lead, and conversions?</a:t>
            </a:r>
          </a:p>
          <a:p>
            <a:pPr marL="1831975" lvl="2" indent="-360363">
              <a:lnSpc>
                <a:spcPct val="150000"/>
              </a:lnSpc>
              <a:buSzPts val="2400"/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Maximize your profitability?</a:t>
            </a:r>
          </a:p>
          <a:p>
            <a:pPr marL="1831975" lvl="2" indent="-360363">
              <a:lnSpc>
                <a:spcPct val="150000"/>
              </a:lnSpc>
              <a:buSzPts val="2400"/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  <a:latin typeface="Hind"/>
                <a:ea typeface="Hind"/>
                <a:cs typeface="Hind"/>
                <a:sym typeface="Hind"/>
              </a:rPr>
              <a:t>Ensure you are financial viable?</a:t>
            </a: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4572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CA" sz="2400" b="1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  <a:p>
            <a:pPr marL="800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2400" b="1" i="0" u="none" strike="noStrike" cap="none" dirty="0">
              <a:solidFill>
                <a:srgbClr val="0070C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AD70D6-EAE4-3C48-9435-74402FBE0FDA}"/>
              </a:ext>
            </a:extLst>
          </p:cNvPr>
          <p:cNvSpPr txBox="1"/>
          <p:nvPr/>
        </p:nvSpPr>
        <p:spPr>
          <a:xfrm>
            <a:off x="2674470" y="196420"/>
            <a:ext cx="4151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3. Focus on the Future</a:t>
            </a:r>
          </a:p>
        </p:txBody>
      </p:sp>
    </p:spTree>
    <p:extLst>
      <p:ext uri="{BB962C8B-B14F-4D97-AF65-F5344CB8AC3E}">
        <p14:creationId xmlns:p14="http://schemas.microsoft.com/office/powerpoint/2010/main" val="2374147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5A96FF4E870641B40D0EDC7AB82336" ma:contentTypeVersion="4" ma:contentTypeDescription="Create a new document." ma:contentTypeScope="" ma:versionID="83d6cfe69e2d651b082f4f27c16fe3b6">
  <xsd:schema xmlns:xsd="http://www.w3.org/2001/XMLSchema" xmlns:xs="http://www.w3.org/2001/XMLSchema" xmlns:p="http://schemas.microsoft.com/office/2006/metadata/properties" xmlns:ns2="e63e112b-07ef-4705-bafb-c8aaeabf89d9" xmlns:ns3="ac7e0bf7-d9fd-4d4e-b433-7bdb3eab3ed3" targetNamespace="http://schemas.microsoft.com/office/2006/metadata/properties" ma:root="true" ma:fieldsID="75e0972c41aa8dd37aa3c7ae68aefdc7" ns2:_="" ns3:_="">
    <xsd:import namespace="e63e112b-07ef-4705-bafb-c8aaeabf89d9"/>
    <xsd:import namespace="ac7e0bf7-d9fd-4d4e-b433-7bdb3eab3e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e112b-07ef-4705-bafb-c8aaeabf89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7e0bf7-d9fd-4d4e-b433-7bdb3eab3e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36D3CA-899B-4D41-8116-C611C14516F4}"/>
</file>

<file path=customXml/itemProps2.xml><?xml version="1.0" encoding="utf-8"?>
<ds:datastoreItem xmlns:ds="http://schemas.openxmlformats.org/officeDocument/2006/customXml" ds:itemID="{875BF7DF-CE36-4B9C-A2C2-EC6DD70DB1C0}"/>
</file>

<file path=customXml/itemProps3.xml><?xml version="1.0" encoding="utf-8"?>
<ds:datastoreItem xmlns:ds="http://schemas.openxmlformats.org/officeDocument/2006/customXml" ds:itemID="{28D59604-5B55-4859-B5AF-F4483367C44F}"/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1188</Words>
  <Application>Microsoft Macintosh PowerPoint</Application>
  <PresentationFormat>Widescreen</PresentationFormat>
  <Paragraphs>175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Hind</vt:lpstr>
      <vt:lpstr>Open Sans</vt:lpstr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Janet Pinney</cp:lastModifiedBy>
  <cp:revision>63</cp:revision>
  <cp:lastPrinted>2022-03-03T15:59:24Z</cp:lastPrinted>
  <dcterms:created xsi:type="dcterms:W3CDTF">2018-02-01T01:42:57Z</dcterms:created>
  <dcterms:modified xsi:type="dcterms:W3CDTF">2022-03-27T18:28:57Z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0x0101004D5A96FF4E870641B40D0EDC7AB82336</vt:lpwstr>
  </property>
</Properties>
</file>