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75" r:id="rId4"/>
    <p:sldId id="278" r:id="rId5"/>
    <p:sldId id="276" r:id="rId6"/>
    <p:sldId id="277" r:id="rId7"/>
    <p:sldId id="271" r:id="rId8"/>
    <p:sldId id="280" r:id="rId9"/>
    <p:sldId id="279" r:id="rId10"/>
    <p:sldId id="281" r:id="rId11"/>
    <p:sldId id="282" r:id="rId12"/>
    <p:sldId id="283" r:id="rId13"/>
    <p:sldId id="284" r:id="rId14"/>
    <p:sldId id="272" r:id="rId15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ind" panose="02000000000000000000" pitchFamily="2" charset="77"/>
      <p:regular r:id="rId22"/>
      <p:bold r:id="rId23"/>
    </p:embeddedFont>
    <p:embeddedFont>
      <p:font typeface="Hind Medium" panose="02000000000000000000" pitchFamily="2" charset="77"/>
      <p:regular r:id="rId24"/>
      <p:bold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Xp+3h3UisWVaBRzpc7k7r43ic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46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1CEED2-F053-431C-A20D-74F042EA2065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8A459-CBAE-4D9F-A38A-6CDFC34EE7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05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CA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C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784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829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31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875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cf6c9126b_0_13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2" name="Google Shape;262;g5cf6c9126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40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b="1" dirty="0">
              <a:solidFill>
                <a:srgbClr val="0070C0"/>
              </a:solidFill>
            </a:endParaRPr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06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3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67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25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f6c9126b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1" name="Google Shape;251;g5cf6c9126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849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0" y="5854896"/>
            <a:ext cx="12175640" cy="101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95756"/>
            <a:ext cx="12192000" cy="396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ubTitle" idx="1"/>
          </p:nvPr>
        </p:nvSpPr>
        <p:spPr>
          <a:xfrm>
            <a:off x="1524000" y="4270785"/>
            <a:ext cx="9144000" cy="13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 rot="5400000">
            <a:off x="4007069" y="-1640270"/>
            <a:ext cx="417786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528599"/>
            <a:ext cx="10515600" cy="41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4470400" y="9832"/>
            <a:ext cx="7721600" cy="6858000"/>
          </a:xfrm>
          <a:prstGeom prst="rect">
            <a:avLst/>
          </a:prstGeom>
          <a:solidFill>
            <a:srgbClr val="007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9856" y="-4735"/>
            <a:ext cx="4365884" cy="68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0" y="9832"/>
            <a:ext cx="479985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92" y="1966449"/>
            <a:ext cx="3500673" cy="29251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760676" y="6723587"/>
            <a:ext cx="4039180" cy="139148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0" y="6723587"/>
            <a:ext cx="784464" cy="139148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614627" y="2261419"/>
            <a:ext cx="5484000" cy="356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Financial  Management </a:t>
            </a:r>
            <a:r>
              <a:rPr lang="en-CA" sz="40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101</a:t>
            </a:r>
            <a:endParaRPr lang="en-CA" sz="40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CA" sz="20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(a starter kit)</a:t>
            </a:r>
            <a:endParaRPr sz="2000" b="0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B7A52-39CB-D042-85A4-604CD3198E4D}"/>
              </a:ext>
            </a:extLst>
          </p:cNvPr>
          <p:cNvSpPr txBox="1"/>
          <p:nvPr/>
        </p:nvSpPr>
        <p:spPr>
          <a:xfrm>
            <a:off x="10832757" y="6485384"/>
            <a:ext cx="135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2021_RP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cf6c9126b_0_124"/>
          <p:cNvSpPr txBox="1"/>
          <p:nvPr/>
        </p:nvSpPr>
        <p:spPr>
          <a:xfrm>
            <a:off x="4137700" y="767100"/>
            <a:ext cx="7330500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Best Practices </a:t>
            </a:r>
            <a:r>
              <a:rPr lang="en-CA" sz="3200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(continued)</a:t>
            </a:r>
            <a:endParaRPr sz="320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991400" y="2353454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4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Set a time to review </a:t>
            </a:r>
            <a:r>
              <a:rPr lang="en-CA" sz="3600" dirty="0">
                <a:solidFill>
                  <a:srgbClr val="7030A0"/>
                </a:solidFill>
                <a:latin typeface="Hind"/>
                <a:ea typeface="Hind"/>
                <a:cs typeface="Hind"/>
                <a:sym typeface="Hind"/>
              </a:rPr>
              <a:t>critical reports </a:t>
            </a: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that won’t interrupt business:</a:t>
            </a:r>
          </a:p>
          <a:p>
            <a:pPr marL="1428750" marR="0" lvl="0" indent="-561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CA" sz="32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-</a:t>
            </a:r>
            <a:r>
              <a:rPr lang="en-CA" sz="3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your initial projections for years 1 and 2 are critical (and wrong) so adjust them monthly</a:t>
            </a:r>
          </a:p>
          <a:p>
            <a:pPr marL="1428750" marR="0" lvl="0" indent="-561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CA" sz="32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- you should update these monthly yourself to really know the numbers </a:t>
            </a: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42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991400" y="2353454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5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Have your bookkeeper use your COAs and do the bank recs at the first of each month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5"/>
            </a:pP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Meet with your FDD as close to month end (scheduled) and update your forecast – 1 hour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5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Meet with your accountant each quarter with your financial reports to discuss ratios</a:t>
            </a: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lang="en-CA"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3;g5cf6c9126b_0_124">
            <a:extLst>
              <a:ext uri="{FF2B5EF4-FFF2-40B4-BE49-F238E27FC236}">
                <a16:creationId xmlns:a16="http://schemas.microsoft.com/office/drawing/2014/main" id="{6BBA954A-8AB4-B040-8A90-C229F7C93DBB}"/>
              </a:ext>
            </a:extLst>
          </p:cNvPr>
          <p:cNvSpPr txBox="1"/>
          <p:nvPr/>
        </p:nvSpPr>
        <p:spPr>
          <a:xfrm>
            <a:off x="4137700" y="767100"/>
            <a:ext cx="7330500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Best Practices </a:t>
            </a:r>
            <a:r>
              <a:rPr lang="en-CA" sz="3200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(continued)</a:t>
            </a:r>
            <a:endParaRPr sz="320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436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991400" y="2353454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8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Know yourself and address your strengths and weaknesses: (unearned revenue example)</a:t>
            </a:r>
          </a:p>
          <a:p>
            <a:pPr marL="742950" lvl="4" indent="-742950">
              <a:lnSpc>
                <a:spcPct val="115000"/>
              </a:lnSpc>
              <a:buSzPts val="3600"/>
              <a:buFont typeface="+mj-lt"/>
              <a:buAutoNum type="arabicPeriod" startAt="8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If you are an accounting type geek – keep a spreadsheet or use QB to track this</a:t>
            </a:r>
          </a:p>
          <a:p>
            <a:pPr marL="742950" lvl="4" indent="-742950">
              <a:lnSpc>
                <a:spcPct val="115000"/>
              </a:lnSpc>
              <a:buSzPts val="3600"/>
              <a:buFont typeface="+mj-lt"/>
              <a:buAutoNum type="arabicPeriod" startAt="8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If you are the opposite – consider a second bank account – but keep track</a:t>
            </a: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lang="en-CA"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3;g5cf6c9126b_0_124">
            <a:extLst>
              <a:ext uri="{FF2B5EF4-FFF2-40B4-BE49-F238E27FC236}">
                <a16:creationId xmlns:a16="http://schemas.microsoft.com/office/drawing/2014/main" id="{534CD74D-5B88-634A-ACE2-576DE021D14E}"/>
              </a:ext>
            </a:extLst>
          </p:cNvPr>
          <p:cNvSpPr txBox="1"/>
          <p:nvPr/>
        </p:nvSpPr>
        <p:spPr>
          <a:xfrm>
            <a:off x="4137700" y="767100"/>
            <a:ext cx="7330500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Best Practices </a:t>
            </a:r>
            <a:r>
              <a:rPr lang="en-CA" sz="3200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(continued)</a:t>
            </a:r>
            <a:endParaRPr sz="320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576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991400" y="2167346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10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Join the weekly calls for collaboration and companionship – you are not alone!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10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Learn from your mistakes – if you don’t make any then you may not be pushing hard enough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10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Think constantly about improvements – more leads, more conversions, more students, = + profit! 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 startAt="10"/>
            </a:pPr>
            <a:endParaRPr lang="en-CA"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3;g5cf6c9126b_0_124">
            <a:extLst>
              <a:ext uri="{FF2B5EF4-FFF2-40B4-BE49-F238E27FC236}">
                <a16:creationId xmlns:a16="http://schemas.microsoft.com/office/drawing/2014/main" id="{5C0BF8ED-6FCB-D544-BEE7-E22DCFE63FD7}"/>
              </a:ext>
            </a:extLst>
          </p:cNvPr>
          <p:cNvSpPr txBox="1"/>
          <p:nvPr/>
        </p:nvSpPr>
        <p:spPr>
          <a:xfrm>
            <a:off x="4137700" y="767100"/>
            <a:ext cx="7330500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Best Practices </a:t>
            </a:r>
            <a:r>
              <a:rPr lang="en-CA" sz="3200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(continued)</a:t>
            </a:r>
            <a:endParaRPr sz="320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5097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cf6c9126b_0_135"/>
          <p:cNvSpPr txBox="1"/>
          <p:nvPr/>
        </p:nvSpPr>
        <p:spPr>
          <a:xfrm>
            <a:off x="3894000" y="822775"/>
            <a:ext cx="82980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Growth &amp; Spending Strategies</a:t>
            </a:r>
            <a:r>
              <a:rPr lang="en-CA" sz="4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CA" sz="3600" b="0" i="0" u="none" strike="noStrike" cap="none">
                <a:solidFill>
                  <a:srgbClr val="0077C0"/>
                </a:solidFill>
                <a:latin typeface="Hind Medium"/>
                <a:ea typeface="Hind Medium"/>
                <a:cs typeface="Hind Medium"/>
                <a:sym typeface="Hind Medium"/>
              </a:rPr>
              <a:t> 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g5cf6c9126b_0_135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5cf6c9126b_0_135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5cf6c9126b_0_135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5cf6c9126b_0_135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5cf6c9126b_0_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5cf6c9126b_0_135"/>
          <p:cNvSpPr txBox="1"/>
          <p:nvPr/>
        </p:nvSpPr>
        <p:spPr>
          <a:xfrm>
            <a:off x="819575" y="1425678"/>
            <a:ext cx="10792500" cy="491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CA" sz="48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Discussion</a:t>
            </a:r>
            <a:endParaRPr sz="48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Where do you get the numbers? OPUS &amp; Bookkeeper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Understanding that our business is linear and you need to track your progress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7030A0"/>
                </a:solidFill>
                <a:latin typeface="Hind"/>
                <a:ea typeface="Hind"/>
                <a:cs typeface="Hind"/>
                <a:sym typeface="Hind"/>
              </a:rPr>
              <a:t>Remember that you are your territorial expert</a:t>
            </a:r>
            <a:endParaRPr sz="2400" b="0" i="0" u="none" strike="noStrike" cap="none" dirty="0">
              <a:solidFill>
                <a:srgbClr val="7030A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CA" sz="48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Objectives of this Session: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5cf6c9126b_0_0"/>
          <p:cNvSpPr/>
          <p:nvPr/>
        </p:nvSpPr>
        <p:spPr>
          <a:xfrm>
            <a:off x="575" y="-134425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1573162"/>
            <a:ext cx="9948900" cy="490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Provide an outline of what you really need to know</a:t>
            </a:r>
          </a:p>
          <a:p>
            <a:pPr marL="800100" lvl="3" indent="-34290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Try to help you understand why you need to know it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7030A0"/>
                </a:solidFill>
                <a:latin typeface="Hind"/>
                <a:ea typeface="Hind"/>
                <a:cs typeface="Hind"/>
                <a:sym typeface="Hind"/>
              </a:rPr>
              <a:t>Discuss how you can get the numbers you need 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To touch on some Best Practices to build success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All of these are focused on your financial success, this is a numbers game and you need to drive those numbers up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7030A0"/>
                </a:solidFill>
                <a:latin typeface="Hind"/>
                <a:ea typeface="Hind"/>
                <a:cs typeface="Hind"/>
                <a:sym typeface="Hind"/>
              </a:rPr>
              <a:t>Finally the plan at the end of this is to have a look at where some opportunities do reside in managing the numbers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– We need you to be successful and this is a partnership!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turn</a:t>
            </a:r>
            <a:r>
              <a:rPr lang="en-CA" sz="4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CA" sz="48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Critical Knowledge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5cf6c9126b_0_0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22768" y="1616215"/>
            <a:ext cx="9948900" cy="46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</a:t>
            </a:r>
            <a:r>
              <a:rPr lang="en-CA" sz="2400" u="sng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don’t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need to know about debits and credits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</a:t>
            </a:r>
            <a:r>
              <a:rPr lang="en-CA" sz="2400" u="sng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need to know what your bookkeeper should do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</a:t>
            </a:r>
            <a:r>
              <a:rPr lang="en-CA" sz="2400" i="0" u="sng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absolutely</a:t>
            </a:r>
            <a:r>
              <a:rPr lang="en-CA" sz="24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need to know when you become profitable,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And need to make sure never to forget that day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</a:t>
            </a:r>
            <a:r>
              <a:rPr lang="en-CA" sz="2400" u="sng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need to know that you have enough cash to get to accelerated success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</a:t>
            </a:r>
            <a:r>
              <a:rPr lang="en-CA" sz="2400" u="sng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need to know your gross margin and expenses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And you can </a:t>
            </a:r>
            <a:r>
              <a:rPr lang="en-CA" sz="2400" u="sng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never forget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“unearned revenue” is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57427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turn</a:t>
            </a:r>
            <a:r>
              <a:rPr lang="en-CA" sz="4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CA" sz="48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Why?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5cf6c9126b_0_0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1543666"/>
            <a:ext cx="9948900" cy="493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don’t need to know about debits and credits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476375" lvl="2" indent="-182563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CA" sz="2400" dirty="0">
                <a:solidFill>
                  <a:srgbClr val="0070C0"/>
                </a:solidFill>
                <a:latin typeface="Hind"/>
                <a:cs typeface="Hind"/>
                <a:sym typeface="Hind"/>
              </a:rPr>
              <a:t>Because </a:t>
            </a:r>
            <a:r>
              <a:rPr lang="en-CA" sz="2400" dirty="0" err="1">
                <a:solidFill>
                  <a:srgbClr val="0070C0"/>
                </a:solidFill>
                <a:latin typeface="Hind"/>
                <a:cs typeface="Hind"/>
                <a:sym typeface="Hind"/>
              </a:rPr>
              <a:t>Quickbooks</a:t>
            </a:r>
            <a:r>
              <a:rPr lang="en-CA" sz="2400" dirty="0">
                <a:solidFill>
                  <a:srgbClr val="0070C0"/>
                </a:solidFill>
                <a:latin typeface="Hind"/>
                <a:cs typeface="Hind"/>
                <a:sym typeface="Hind"/>
              </a:rPr>
              <a:t> does the thinking      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 need to know what your bookkeeper should do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733550" indent="-439738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They need to give timely statements on an accrual basis</a:t>
            </a:r>
          </a:p>
          <a:p>
            <a:pPr marL="1733550" indent="-439738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And they need to allow you to grow your business daily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FF000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29053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turn</a:t>
            </a:r>
            <a:r>
              <a:rPr lang="en-CA" sz="4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CA" sz="48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CA" sz="48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More Why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5cf6c9126b_0_0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2340076"/>
            <a:ext cx="9948900" cy="41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 need to know when you become profitable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343025" lvl="1" indent="-33020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Because when you hit this number your fixed costs are covered and increased business is incremental profit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i="0" u="none" strike="noStrike" cap="none" dirty="0">
              <a:solidFill>
                <a:srgbClr val="FF000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 need to remember that day and every aspect of it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379538" indent="-33020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Because this proves your KPIs – number of clients, number of tutors, number of tutoring hours     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03809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653665" y="867639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turn</a:t>
            </a:r>
            <a:r>
              <a:rPr lang="en-CA" sz="4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CA" sz="48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More Why (2)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5cf6c9126b_0_0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1681316"/>
            <a:ext cx="9948900" cy="480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 need to know that you have enough cash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512888" indent="-46355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Cash is not king – PROFITS ARE KING </a:t>
            </a:r>
          </a:p>
          <a:p>
            <a:pPr marL="1512888" indent="-46355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If you have profits you can always create cash but not visa versa</a:t>
            </a:r>
          </a:p>
          <a:p>
            <a:pPr marL="1512888" indent="-46355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And a lack of cash drives bad decisions</a:t>
            </a:r>
          </a:p>
          <a:p>
            <a:pPr marL="800100" indent="-342900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 need to know your gross margin and expenses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512888" indent="-341313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Before we look at those however – let’s see the next slide 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83669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cf6c9126b_0_124"/>
          <p:cNvSpPr txBox="1"/>
          <p:nvPr/>
        </p:nvSpPr>
        <p:spPr>
          <a:xfrm>
            <a:off x="3549444" y="767100"/>
            <a:ext cx="7918755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# Your Knowledge – Critical 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991400" y="2353454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need to </a:t>
            </a:r>
            <a:r>
              <a:rPr lang="en-CA" sz="36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know your business </a:t>
            </a: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better than anyone else!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Unearned Revenue </a:t>
            </a: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– have you really earned it?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Seasonality</a:t>
            </a: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– should you be growing faster?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How can you </a:t>
            </a: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generate</a:t>
            </a: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more </a:t>
            </a: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leads</a:t>
            </a: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and how can you </a:t>
            </a: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convert</a:t>
            </a: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them better? Never forget </a:t>
            </a:r>
            <a:r>
              <a:rPr lang="en-CA" sz="3600" b="0" i="0" u="none" strike="noStrike" cap="none" dirty="0" err="1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Kaisen</a:t>
            </a: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!</a:t>
            </a: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cf6c9126b_0_124"/>
          <p:cNvSpPr txBox="1"/>
          <p:nvPr/>
        </p:nvSpPr>
        <p:spPr>
          <a:xfrm>
            <a:off x="4137700" y="767100"/>
            <a:ext cx="7330500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Sample Ratios</a:t>
            </a:r>
            <a:r>
              <a:rPr lang="en-CA" sz="3600" b="0" i="0" u="none" strike="noStrike" cap="none" dirty="0">
                <a:solidFill>
                  <a:srgbClr val="0077C0"/>
                </a:solidFill>
                <a:latin typeface="Hind Medium"/>
                <a:ea typeface="Hind Medium"/>
                <a:cs typeface="Hind Medium"/>
                <a:sym typeface="Hind Medium"/>
              </a:rPr>
              <a:t> 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991400" y="2353454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Tutor costs: 40% </a:t>
            </a:r>
            <a:r>
              <a:rPr lang="en-CA" sz="3200" b="0" i="1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absolutely critical</a:t>
            </a:r>
            <a:endParaRPr sz="3200" b="0" i="1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Marketing:  10% </a:t>
            </a:r>
            <a:r>
              <a:rPr lang="en-CA" sz="3200" b="0" i="1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when mature</a:t>
            </a:r>
            <a:endParaRPr sz="3200" b="0" i="1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General overhead expenses: 5% </a:t>
            </a:r>
            <a:r>
              <a:rPr lang="en-CA" sz="3200" b="0" i="1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whenever</a:t>
            </a:r>
            <a:endParaRPr sz="3200" b="0" i="1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Merchant and banking fees:  2% </a:t>
            </a:r>
            <a:r>
              <a:rPr lang="en-CA" sz="3200" b="0" i="1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cheaper than A/R</a:t>
            </a:r>
            <a:endParaRPr sz="3200" b="0" i="1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Staffing costs: </a:t>
            </a:r>
            <a:r>
              <a:rPr lang="en-CA" sz="36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8</a:t>
            </a: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% </a:t>
            </a:r>
            <a:r>
              <a:rPr lang="en-CA" sz="3200" b="0" i="1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hire sales and customer service</a:t>
            </a:r>
            <a:endParaRPr sz="3200" b="0" i="1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Royalties: 10% </a:t>
            </a:r>
            <a:r>
              <a:rPr lang="en-CA" sz="3200" b="0" i="1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this includes branding </a:t>
            </a:r>
            <a:endParaRPr sz="3200" b="0" i="1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66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cf6c9126b_0_124"/>
          <p:cNvSpPr txBox="1"/>
          <p:nvPr/>
        </p:nvSpPr>
        <p:spPr>
          <a:xfrm>
            <a:off x="4137700" y="767100"/>
            <a:ext cx="7330500" cy="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0077C0"/>
                </a:solidFill>
                <a:latin typeface="Calibri"/>
                <a:ea typeface="Calibri"/>
                <a:cs typeface="Calibri"/>
                <a:sym typeface="Calibri"/>
              </a:rPr>
              <a:t>Best Practices</a:t>
            </a:r>
            <a:endParaRPr sz="4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5cf6c9126b_0_124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5cf6c9126b_0_124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5cf6c9126b_0_124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5cf6c9126b_0_124"/>
          <p:cNvSpPr/>
          <p:nvPr/>
        </p:nvSpPr>
        <p:spPr>
          <a:xfrm>
            <a:off x="10" y="-134413"/>
            <a:ext cx="389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5cf6c9126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5cf6c9126b_0_124"/>
          <p:cNvSpPr txBox="1"/>
          <p:nvPr/>
        </p:nvSpPr>
        <p:spPr>
          <a:xfrm>
            <a:off x="1016114" y="2167346"/>
            <a:ext cx="107925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Set up the company, licenses, &amp; tax accounts right  using professionals (lawyers and accountants are not bookkeepers)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b="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Establish a company calendar with these pros it will save time – then update it every month</a:t>
            </a:r>
          </a:p>
          <a:p>
            <a:pPr marL="742950" marR="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rabicPeriod"/>
            </a:pPr>
            <a:r>
              <a:rPr lang="en-CA" sz="36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Hire the right bookkeeper and enter data weekly outside business hours (scheduled) </a:t>
            </a:r>
            <a:endParaRPr lang="en-CA"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sz="36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77C0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77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10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A96FF4E870641B40D0EDC7AB82336" ma:contentTypeVersion="4" ma:contentTypeDescription="Create a new document." ma:contentTypeScope="" ma:versionID="83d6cfe69e2d651b082f4f27c16fe3b6">
  <xsd:schema xmlns:xsd="http://www.w3.org/2001/XMLSchema" xmlns:xs="http://www.w3.org/2001/XMLSchema" xmlns:p="http://schemas.microsoft.com/office/2006/metadata/properties" xmlns:ns2="e63e112b-07ef-4705-bafb-c8aaeabf89d9" xmlns:ns3="ac7e0bf7-d9fd-4d4e-b433-7bdb3eab3ed3" targetNamespace="http://schemas.microsoft.com/office/2006/metadata/properties" ma:root="true" ma:fieldsID="75e0972c41aa8dd37aa3c7ae68aefdc7" ns2:_="" ns3:_="">
    <xsd:import namespace="e63e112b-07ef-4705-bafb-c8aaeabf89d9"/>
    <xsd:import namespace="ac7e0bf7-d9fd-4d4e-b433-7bdb3eab3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e112b-07ef-4705-bafb-c8aaeabf8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0bf7-d9fd-4d4e-b433-7bdb3eab3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F8021E-8FC9-4E53-A1BB-1E1053BBD99E}"/>
</file>

<file path=customXml/itemProps2.xml><?xml version="1.0" encoding="utf-8"?>
<ds:datastoreItem xmlns:ds="http://schemas.openxmlformats.org/officeDocument/2006/customXml" ds:itemID="{5483AE31-17E3-4584-97CB-B13DAA55E872}"/>
</file>

<file path=customXml/itemProps3.xml><?xml version="1.0" encoding="utf-8"?>
<ds:datastoreItem xmlns:ds="http://schemas.openxmlformats.org/officeDocument/2006/customXml" ds:itemID="{CBC71EFD-66EC-4DC6-8CFC-27A68F8B141E}"/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774</Words>
  <Application>Microsoft Macintosh PowerPoint</Application>
  <PresentationFormat>Widescreen</PresentationFormat>
  <Paragraphs>180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Hind</vt:lpstr>
      <vt:lpstr>Open Sans</vt:lpstr>
      <vt:lpstr>Calibri</vt:lpstr>
      <vt:lpstr>Hind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 Pendergast</dc:creator>
  <cp:keywords/>
  <dc:description/>
  <cp:lastModifiedBy>Janet Pinney</cp:lastModifiedBy>
  <cp:revision>38</cp:revision>
  <cp:lastPrinted>2021-07-27T22:14:25Z</cp:lastPrinted>
  <dcterms:created xsi:type="dcterms:W3CDTF">2018-02-01T01:42:57Z</dcterms:created>
  <dcterms:modified xsi:type="dcterms:W3CDTF">2022-03-27T17:56:30Z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0x0101004D5A96FF4E870641B40D0EDC7AB82336</vt:lpwstr>
  </property>
</Properties>
</file>