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70" r:id="rId7"/>
    <p:sldId id="258" r:id="rId8"/>
    <p:sldId id="259" r:id="rId9"/>
    <p:sldId id="260" r:id="rId10"/>
    <p:sldId id="261" r:id="rId11"/>
    <p:sldId id="269" r:id="rId12"/>
    <p:sldId id="262" r:id="rId13"/>
    <p:sldId id="263" r:id="rId14"/>
    <p:sldId id="264" r:id="rId15"/>
    <p:sldId id="265" r:id="rId16"/>
    <p:sldId id="266" r:id="rId17"/>
    <p:sldId id="267" r:id="rId18"/>
    <p:sldId id="268" r:id="rId19"/>
    <p:sldId id="271" r:id="rId20"/>
  </p:sldIdLst>
  <p:sldSz cx="12192000" cy="6858000"/>
  <p:notesSz cx="6858000" cy="9144000"/>
  <p:embeddedFontLst>
    <p:embeddedFont>
      <p:font typeface="Arial Nova" panose="020B0504020202020204" pitchFamily="3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Hind" panose="02000000000000000000" pitchFamily="2" charset="0"/>
      <p:regular r:id="rId31"/>
      <p:bold r:id="rId32"/>
    </p:embeddedFont>
    <p:embeddedFont>
      <p:font typeface="Hind Medium" panose="02000000000000000000" pitchFamily="2" charset="0"/>
      <p:regular r:id="rId33"/>
      <p:bold r:id="rId34"/>
    </p:embeddedFont>
    <p:embeddedFont>
      <p:font typeface="Hind SemiBold" panose="02000000000000000000" pitchFamily="2" charset="0"/>
      <p:regular r:id="rId35"/>
      <p:bold r:id="rId36"/>
    </p:embeddedFont>
    <p:embeddedFont>
      <p:font typeface="Open Sans" panose="020B0606030504020204" pitchFamily="34" charset="0"/>
      <p:regular r:id="rId37"/>
      <p:bold r:id="rId38"/>
      <p:italic r:id="rId39"/>
      <p:boldItalic r:id="rId40"/>
    </p:embeddedFont>
    <p:embeddedFont>
      <p:font typeface="Open Sans Light" panose="020B03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GqWIPZk8x2ztVu0nSGk6G+DGz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p:restoredTop sz="30723"/>
  </p:normalViewPr>
  <p:slideViewPr>
    <p:cSldViewPr snapToGrid="0" snapToObjects="1">
      <p:cViewPr varScale="1">
        <p:scale>
          <a:sx n="25" d="100"/>
          <a:sy n="25" d="100"/>
        </p:scale>
        <p:origin x="3312" y="184"/>
      </p:cViewPr>
      <p:guideLst/>
    </p:cSldViewPr>
  </p:slideViewPr>
  <p:notesTextViewPr>
    <p:cViewPr>
      <p:scale>
        <a:sx n="190" d="100"/>
        <a:sy n="190" d="100"/>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4DE2DA-31FA-8C45-B1D9-F8B671A762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7984DC-812C-AA44-9BCE-37ED5A6ABB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7110E-7546-3B49-AF47-EE1A53CB534E}" type="datetimeFigureOut">
              <a:rPr lang="en-US" smtClean="0"/>
              <a:t>4/19/2022</a:t>
            </a:fld>
            <a:endParaRPr lang="en-US"/>
          </a:p>
        </p:txBody>
      </p:sp>
      <p:sp>
        <p:nvSpPr>
          <p:cNvPr id="4" name="Footer Placeholder 3">
            <a:extLst>
              <a:ext uri="{FF2B5EF4-FFF2-40B4-BE49-F238E27FC236}">
                <a16:creationId xmlns:a16="http://schemas.microsoft.com/office/drawing/2014/main" id="{F8734A28-30A0-0049-9B77-D8F57E516D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7F992B-804D-804B-A7CC-4A2A899DDB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BA4F0A-137F-C049-88F5-D83D53601BE4}" type="slidenum">
              <a:rPr lang="en-US" smtClean="0"/>
              <a:t>‹#›</a:t>
            </a:fld>
            <a:endParaRPr lang="en-US"/>
          </a:p>
        </p:txBody>
      </p:sp>
    </p:spTree>
    <p:extLst>
      <p:ext uri="{BB962C8B-B14F-4D97-AF65-F5344CB8AC3E}">
        <p14:creationId xmlns:p14="http://schemas.microsoft.com/office/powerpoint/2010/main" val="4079537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5" name="Google Shape;5;n"/>
          <p:cNvSpPr>
            <a:spLocks noGrp="1" noRot="1" noChangeAspect="1"/>
          </p:cNvSpPr>
          <p:nvPr>
            <p:ph type="sldImg" idx="3"/>
          </p:nvPr>
        </p:nvSpPr>
        <p:spPr>
          <a:xfrm>
            <a:off x="3451123" y="302343"/>
            <a:ext cx="2721077" cy="1530606"/>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53961" y="2020529"/>
            <a:ext cx="6120581" cy="64892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383458" y="2365272"/>
            <a:ext cx="6084017" cy="592332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dirty="0"/>
              <a:t>First goal of the consult? - RELATE.  Take the time to connect with them and show warmth and care. Joke, chat, introduce each other. </a:t>
            </a:r>
          </a:p>
          <a:p>
            <a:pPr marL="0" lvl="0" indent="0" algn="l" rtl="0">
              <a:spcBef>
                <a:spcPts val="0"/>
              </a:spcBef>
              <a:spcAft>
                <a:spcPts val="0"/>
              </a:spcAft>
              <a:buClr>
                <a:schemeClr val="dk1"/>
              </a:buClr>
              <a:buSzPts val="1400"/>
              <a:buFont typeface="Arial"/>
              <a:buNone/>
            </a:pPr>
            <a:endParaRPr lang="en-CA" dirty="0"/>
          </a:p>
          <a:p>
            <a:r>
              <a:rPr lang="en-US" sz="1200" b="0" i="0" u="none" strike="noStrike" cap="none" dirty="0">
                <a:solidFill>
                  <a:schemeClr val="dk1"/>
                </a:solidFill>
                <a:effectLst/>
                <a:latin typeface="Calibri"/>
                <a:ea typeface="Calibri"/>
                <a:cs typeface="Calibri"/>
                <a:sym typeface="Calibri"/>
              </a:rPr>
              <a:t>CREATE RAPPORT:</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Thank you so much for meeting with me today &lt;name&gt;. I know when you called earlier you were talking about &lt;child’s name(s)&gt; and that he's &lt;really struggling in math&gt;. I want to let you know, you have come to the right place.</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SET THE AGENDA:</a:t>
            </a:r>
            <a:r>
              <a:rPr lang="en-US" sz="1200" b="0" i="1" u="none" strike="noStrike" cap="none" dirty="0">
                <a:solidFill>
                  <a:schemeClr val="dk1"/>
                </a:solidFill>
                <a:effectLst/>
                <a:latin typeface="Calibri"/>
                <a:ea typeface="Calibri"/>
                <a:cs typeface="Calibri"/>
                <a:sym typeface="Calibri"/>
              </a:rPr>
              <a:t> </a:t>
            </a:r>
          </a:p>
          <a:p>
            <a:pPr marL="0" lvl="0" indent="0" algn="l" rtl="0">
              <a:lnSpc>
                <a:spcPct val="115000"/>
              </a:lnSpc>
              <a:spcBef>
                <a:spcPts val="0"/>
              </a:spcBef>
              <a:spcAft>
                <a:spcPts val="0"/>
              </a:spcAft>
              <a:buNone/>
            </a:pPr>
            <a:r>
              <a:rPr lang="en-CA" sz="1200" dirty="0">
                <a:solidFill>
                  <a:schemeClr val="tx1"/>
                </a:solidFill>
                <a:latin typeface="Hind Medium"/>
                <a:ea typeface="Hind Medium"/>
                <a:cs typeface="Hind Medium"/>
                <a:sym typeface="Hind Medium"/>
              </a:rPr>
              <a:t>So during our time together,  I will be asking you some questions to get a better understanding of  &lt; child’s name&gt; needs and if possible, I’d also like to do a little work with &lt;child name&gt; or you, so I can assess where he/she is at now. We’ll also talk a little bit about why &lt;child&gt; may find himself in the position he is today. </a:t>
            </a:r>
          </a:p>
          <a:p>
            <a:pPr marL="0" lvl="0" indent="0" algn="l" rtl="0">
              <a:lnSpc>
                <a:spcPct val="115000"/>
              </a:lnSpc>
              <a:spcBef>
                <a:spcPts val="0"/>
              </a:spcBef>
              <a:spcAft>
                <a:spcPts val="0"/>
              </a:spcAft>
              <a:buNone/>
            </a:pPr>
            <a:r>
              <a:rPr lang="en-CA" sz="1200" dirty="0">
                <a:solidFill>
                  <a:schemeClr val="tx1"/>
                </a:solidFill>
                <a:latin typeface="Hind Medium"/>
                <a:ea typeface="Hind Medium"/>
                <a:cs typeface="Hind Medium"/>
                <a:sym typeface="Hind Medium"/>
              </a:rPr>
              <a:t>Then at the end I will make some recommendations and you can decide what you want to do from there.</a:t>
            </a:r>
          </a:p>
          <a:p>
            <a:pPr marL="0" lvl="0" indent="0" algn="l" rtl="0">
              <a:lnSpc>
                <a:spcPct val="115000"/>
              </a:lnSpc>
              <a:spcBef>
                <a:spcPts val="0"/>
              </a:spcBef>
              <a:spcAft>
                <a:spcPts val="0"/>
              </a:spcAft>
              <a:buNone/>
            </a:pPr>
            <a:r>
              <a:rPr lang="en-CA" sz="1200" dirty="0">
                <a:solidFill>
                  <a:schemeClr val="tx1"/>
                </a:solidFill>
                <a:latin typeface="Hind Medium"/>
                <a:ea typeface="Hind Medium"/>
                <a:cs typeface="Hind Medium"/>
                <a:sym typeface="Hind Medium"/>
              </a:rPr>
              <a:t>How does that sound?</a:t>
            </a:r>
          </a:p>
          <a:p>
            <a:endParaRPr lang="en-US" sz="1200" b="0" i="1" u="none" strike="noStrike" cap="none" dirty="0">
              <a:solidFill>
                <a:schemeClr val="dk1"/>
              </a:solidFill>
              <a:effectLst/>
              <a:latin typeface="Calibri"/>
              <a:ea typeface="Calibri"/>
              <a:cs typeface="Calibri"/>
              <a:sym typeface="Calibri"/>
            </a:endParaRPr>
          </a:p>
          <a:p>
            <a:endParaRPr lang="en-CA"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&lt;Segway to next slide&gt;</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let me first just introduce to you a little bit about School is Easy, and how we do what we do.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&lt;Ask&gt; Do  how we work?  ……………. great.  </a:t>
            </a:r>
            <a:endParaRPr lang="en-CA"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dirty="0"/>
          </a:p>
        </p:txBody>
      </p:sp>
      <p:sp>
        <p:nvSpPr>
          <p:cNvPr id="84" name="Google Shape;84;p1:notes"/>
          <p:cNvSpPr>
            <a:spLocks noGrp="1" noRot="1" noChangeAspect="1"/>
          </p:cNvSpPr>
          <p:nvPr>
            <p:ph type="sldImg" idx="2"/>
          </p:nvPr>
        </p:nvSpPr>
        <p:spPr>
          <a:xfrm>
            <a:off x="3171825" y="258763"/>
            <a:ext cx="3295650" cy="1854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706749a26_0_28:notes"/>
          <p:cNvSpPr txBox="1">
            <a:spLocks noGrp="1"/>
          </p:cNvSpPr>
          <p:nvPr>
            <p:ph type="body" idx="1"/>
          </p:nvPr>
        </p:nvSpPr>
        <p:spPr>
          <a:xfrm>
            <a:off x="280219" y="2306279"/>
            <a:ext cx="6098356" cy="62477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Notes: RECOMMENDATION should be stated as: 1. Frequency of sessions (number of times per week) 2. Time: length of each session 3. Duration: over what period of time (</a:t>
            </a:r>
            <a:r>
              <a:rPr lang="en-CA" dirty="0" err="1"/>
              <a:t>eg.</a:t>
            </a:r>
            <a:r>
              <a:rPr lang="en-CA" dirty="0"/>
              <a:t> 36 </a:t>
            </a:r>
            <a:r>
              <a:rPr lang="en-CA" dirty="0" err="1"/>
              <a:t>wks</a:t>
            </a:r>
            <a:r>
              <a:rPr lang="en-CA" dirty="0"/>
              <a:t>)</a:t>
            </a:r>
          </a:p>
          <a:p>
            <a:pPr marL="0" lvl="0" indent="0" algn="l" rtl="0">
              <a:lnSpc>
                <a:spcPct val="100000"/>
              </a:lnSpc>
              <a:spcBef>
                <a:spcPts val="0"/>
              </a:spcBef>
              <a:spcAft>
                <a:spcPts val="0"/>
              </a:spcAft>
              <a:buSzPts val="1400"/>
              <a:buNone/>
            </a:pPr>
            <a:r>
              <a:rPr lang="en-CA" dirty="0"/>
              <a:t>	Also consider support materials you want them to order through amazon.</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  “I recommend… ___ times a week for _____ mins/hours,  for a period of ______ number of weeks.  (optional: We will need the ______ workbook.  I will send you the link to order from amazon).  </a:t>
            </a:r>
          </a:p>
          <a:p>
            <a:pPr marL="0" lvl="0" indent="0" algn="l" rtl="0">
              <a:lnSpc>
                <a:spcPct val="100000"/>
              </a:lnSpc>
              <a:spcBef>
                <a:spcPts val="0"/>
              </a:spcBef>
              <a:spcAft>
                <a:spcPts val="0"/>
              </a:spcAft>
              <a:buSzPts val="1400"/>
              <a:buNone/>
            </a:pPr>
            <a:endParaRPr lang="en-CA" dirty="0"/>
          </a:p>
          <a:p>
            <a:pPr marL="0" lvl="0" indent="0" algn="l" rtl="0">
              <a:lnSpc>
                <a:spcPct val="115000"/>
              </a:lnSpc>
              <a:spcBef>
                <a:spcPts val="1000"/>
              </a:spcBef>
              <a:spcAft>
                <a:spcPts val="0"/>
              </a:spcAft>
              <a:buNone/>
            </a:pPr>
            <a:r>
              <a:rPr lang="en-CA" sz="1200" dirty="0">
                <a:solidFill>
                  <a:schemeClr val="lt1"/>
                </a:solidFill>
                <a:latin typeface="Hind"/>
                <a:ea typeface="Hind"/>
                <a:cs typeface="Hind"/>
                <a:sym typeface="Hind"/>
              </a:rPr>
              <a:t>SAMPLE DIALOGUE! – “The rule of thumb is: 1x a week we can stabilize a student. 2x a week we can make progress.  3x a week we can make significant progress.  Since you are wanting to have a fast impact, I recommend 3x a week.”</a:t>
            </a:r>
          </a:p>
          <a:p>
            <a:pPr marL="0" lvl="0" indent="0" algn="l" rtl="0">
              <a:lnSpc>
                <a:spcPct val="115000"/>
              </a:lnSpc>
              <a:spcBef>
                <a:spcPts val="1000"/>
              </a:spcBef>
              <a:spcAft>
                <a:spcPts val="0"/>
              </a:spcAft>
              <a:buNone/>
            </a:pPr>
            <a:endParaRPr lang="en-CA" sz="1200" dirty="0">
              <a:solidFill>
                <a:schemeClr val="lt1"/>
              </a:solidFill>
              <a:latin typeface="Hind"/>
              <a:ea typeface="Hind"/>
              <a:cs typeface="Hind"/>
              <a:sym typeface="Hind"/>
            </a:endParaRPr>
          </a:p>
          <a:p>
            <a:pPr marL="0" lvl="0" indent="0" algn="l" rtl="0">
              <a:lnSpc>
                <a:spcPct val="115000"/>
              </a:lnSpc>
              <a:spcBef>
                <a:spcPts val="1000"/>
              </a:spcBef>
              <a:spcAft>
                <a:spcPts val="0"/>
              </a:spcAft>
              <a:buNone/>
            </a:pPr>
            <a:r>
              <a:rPr lang="en-CA" sz="1200" dirty="0">
                <a:solidFill>
                  <a:schemeClr val="lt1"/>
                </a:solidFill>
                <a:latin typeface="Hind"/>
                <a:ea typeface="Hind"/>
                <a:cs typeface="Hind"/>
                <a:sym typeface="Hind"/>
              </a:rPr>
              <a:t>Note:</a:t>
            </a:r>
          </a:p>
          <a:p>
            <a:pPr marL="0" lvl="0" indent="0" algn="l" rtl="0">
              <a:lnSpc>
                <a:spcPct val="115000"/>
              </a:lnSpc>
              <a:spcBef>
                <a:spcPts val="1000"/>
              </a:spcBef>
              <a:spcAft>
                <a:spcPts val="0"/>
              </a:spcAft>
              <a:buNone/>
            </a:pPr>
            <a:r>
              <a:rPr lang="en-CA" sz="1200" u="sng" dirty="0">
                <a:solidFill>
                  <a:schemeClr val="lt1"/>
                </a:solidFill>
                <a:latin typeface="Hind"/>
                <a:ea typeface="Hind"/>
                <a:cs typeface="Hind"/>
                <a:sym typeface="Hind"/>
              </a:rPr>
              <a:t>Before talking about price</a:t>
            </a:r>
            <a:r>
              <a:rPr lang="en-CA" sz="1200" dirty="0">
                <a:solidFill>
                  <a:schemeClr val="lt1"/>
                </a:solidFill>
                <a:latin typeface="Hind"/>
                <a:ea typeface="Hind"/>
                <a:cs typeface="Hind"/>
                <a:sym typeface="Hind"/>
              </a:rPr>
              <a:t>, Handle any objections about recommended schedule and gain agreement to the recommendation; the number of sessions per week, length of sessions and duration. Whether or not the  parent’s first purchase is  what you are recommending is not the purpose here. The purpose is to have the parent agree that commitment and consistency of tutoring and what you have recommended is the ideal and commitment and consistency is what provides the best results. </a:t>
            </a:r>
          </a:p>
          <a:p>
            <a:pPr marL="0" lvl="0" indent="0" algn="l" rtl="0">
              <a:lnSpc>
                <a:spcPct val="115000"/>
              </a:lnSpc>
              <a:spcBef>
                <a:spcPts val="1000"/>
              </a:spcBef>
              <a:spcAft>
                <a:spcPts val="0"/>
              </a:spcAft>
              <a:buNone/>
            </a:pPr>
            <a:endParaRPr lang="en-CA" sz="1200" dirty="0">
              <a:solidFill>
                <a:schemeClr val="lt1"/>
              </a:solidFill>
              <a:latin typeface="Hind"/>
              <a:ea typeface="Hind"/>
              <a:cs typeface="Hind"/>
              <a:sym typeface="Hind"/>
            </a:endParaRPr>
          </a:p>
          <a:p>
            <a:pPr marL="0" lvl="0" indent="0" algn="l" rtl="0">
              <a:lnSpc>
                <a:spcPct val="115000"/>
              </a:lnSpc>
              <a:spcBef>
                <a:spcPts val="700"/>
              </a:spcBef>
              <a:spcAft>
                <a:spcPts val="0"/>
              </a:spcAft>
              <a:buNone/>
            </a:pPr>
            <a:r>
              <a:rPr lang="en-CA" sz="1200" dirty="0">
                <a:solidFill>
                  <a:schemeClr val="lt1"/>
                </a:solidFill>
                <a:latin typeface="Hind"/>
                <a:ea typeface="Hind"/>
                <a:cs typeface="Hind"/>
                <a:sym typeface="Hind"/>
              </a:rPr>
              <a:t>Just like everything in life, you get out of something what you put into it.</a:t>
            </a:r>
            <a:endParaRPr lang="en-CA" sz="1200" dirty="0">
              <a:solidFill>
                <a:schemeClr val="dk1"/>
              </a:solidFill>
            </a:endParaRPr>
          </a:p>
          <a:p>
            <a:pPr marL="0" lvl="0" indent="0" algn="l" rtl="0">
              <a:lnSpc>
                <a:spcPct val="100000"/>
              </a:lnSpc>
              <a:spcBef>
                <a:spcPts val="0"/>
              </a:spcBef>
              <a:spcAft>
                <a:spcPts val="0"/>
              </a:spcAft>
              <a:buSzPts val="1400"/>
              <a:buNone/>
            </a:pPr>
            <a:endParaRPr dirty="0"/>
          </a:p>
        </p:txBody>
      </p:sp>
      <p:sp>
        <p:nvSpPr>
          <p:cNvPr id="159" name="Google Shape;159;g8706749a26_0_28:notes"/>
          <p:cNvSpPr>
            <a:spLocks noGrp="1" noRot="1" noChangeAspect="1"/>
          </p:cNvSpPr>
          <p:nvPr>
            <p:ph type="sldImg" idx="2"/>
          </p:nvPr>
        </p:nvSpPr>
        <p:spPr>
          <a:xfrm>
            <a:off x="3317875" y="287338"/>
            <a:ext cx="3060700" cy="1720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706749a26_0_39:notes"/>
          <p:cNvSpPr txBox="1">
            <a:spLocks noGrp="1"/>
          </p:cNvSpPr>
          <p:nvPr>
            <p:ph type="body" idx="1"/>
          </p:nvPr>
        </p:nvSpPr>
        <p:spPr>
          <a:xfrm>
            <a:off x="442452" y="2247286"/>
            <a:ext cx="6145673" cy="636577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Review the packages with parent.</a:t>
            </a:r>
          </a:p>
          <a:p>
            <a:pPr marL="0" lvl="0" indent="0" algn="l" rtl="0">
              <a:lnSpc>
                <a:spcPct val="100000"/>
              </a:lnSpc>
              <a:spcBef>
                <a:spcPts val="0"/>
              </a:spcBef>
              <a:spcAft>
                <a:spcPts val="0"/>
              </a:spcAft>
              <a:buSzPts val="1400"/>
              <a:buNone/>
            </a:pPr>
            <a:r>
              <a:rPr lang="en-CA" dirty="0"/>
              <a:t>Handle objections</a:t>
            </a:r>
          </a:p>
          <a:p>
            <a:pPr marL="0" lvl="0" indent="0" algn="l" rtl="0">
              <a:lnSpc>
                <a:spcPct val="100000"/>
              </a:lnSpc>
              <a:spcBef>
                <a:spcPts val="0"/>
              </a:spcBef>
              <a:spcAft>
                <a:spcPts val="0"/>
              </a:spcAft>
              <a:buSzPts val="1400"/>
              <a:buNone/>
            </a:pPr>
            <a:r>
              <a:rPr lang="en-CA" dirty="0"/>
              <a:t>Agree on next steps (what is being purchased)</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&lt;Segway&gt;</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Okay, now what we’ll do is complete your enrolment form, I’ll review our Terms and Procedures with you and have you sign off. After that, we’ll square way payment details and then </a:t>
            </a:r>
          </a:p>
          <a:p>
            <a:pPr marL="0" lvl="0" indent="0" algn="l" rtl="0">
              <a:lnSpc>
                <a:spcPct val="100000"/>
              </a:lnSpc>
              <a:spcBef>
                <a:spcPts val="0"/>
              </a:spcBef>
              <a:spcAft>
                <a:spcPts val="0"/>
              </a:spcAft>
              <a:buSzPts val="1400"/>
              <a:buNone/>
            </a:pPr>
            <a:r>
              <a:rPr lang="en-CA" dirty="0"/>
              <a:t> </a:t>
            </a:r>
            <a:endParaRPr dirty="0"/>
          </a:p>
          <a:p>
            <a:pPr marL="0" lvl="0" indent="0" algn="l" rtl="0">
              <a:spcBef>
                <a:spcPts val="0"/>
              </a:spcBef>
              <a:spcAft>
                <a:spcPts val="0"/>
              </a:spcAft>
              <a:buClr>
                <a:schemeClr val="dk1"/>
              </a:buClr>
              <a:buSzPts val="1400"/>
              <a:buFont typeface="Arial"/>
              <a:buNone/>
            </a:pPr>
            <a:endParaRPr dirty="0"/>
          </a:p>
        </p:txBody>
      </p:sp>
      <p:sp>
        <p:nvSpPr>
          <p:cNvPr id="169" name="Google Shape;169;g8706749a26_0_39:notes"/>
          <p:cNvSpPr>
            <a:spLocks noGrp="1" noRot="1" noChangeAspect="1"/>
          </p:cNvSpPr>
          <p:nvPr>
            <p:ph type="sldImg" idx="2"/>
          </p:nvPr>
        </p:nvSpPr>
        <p:spPr>
          <a:xfrm>
            <a:off x="3429000" y="228600"/>
            <a:ext cx="3159125" cy="1776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706749a26_0_50:notes"/>
          <p:cNvSpPr txBox="1">
            <a:spLocks noGrp="1"/>
          </p:cNvSpPr>
          <p:nvPr>
            <p:ph type="body" idx="1"/>
          </p:nvPr>
        </p:nvSpPr>
        <p:spPr>
          <a:xfrm>
            <a:off x="309716" y="2365273"/>
            <a:ext cx="6367309" cy="642476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(ENROL) put in your enrollment form and begin to fill in with them in the meeting.  “Perfect. I think that is all the info I need.  Do you want to do pay as you go or pre-purchase a block of hours?” “OK great.  I will email you the </a:t>
            </a:r>
            <a:r>
              <a:rPr lang="en-CA" dirty="0" err="1"/>
              <a:t>docusign</a:t>
            </a:r>
            <a:r>
              <a:rPr lang="en-CA" dirty="0"/>
              <a:t> while we are in the meeting and then I can get going getting your tutor match in place.” email it to them and work on terms and procedures while you wait for it to go through and get signed.</a:t>
            </a:r>
            <a:endParaRPr dirty="0"/>
          </a:p>
        </p:txBody>
      </p:sp>
      <p:sp>
        <p:nvSpPr>
          <p:cNvPr id="179" name="Google Shape;179;g8706749a26_0_50:notes"/>
          <p:cNvSpPr>
            <a:spLocks noGrp="1" noRot="1" noChangeAspect="1"/>
          </p:cNvSpPr>
          <p:nvPr>
            <p:ph type="sldImg" idx="2"/>
          </p:nvPr>
        </p:nvSpPr>
        <p:spPr>
          <a:xfrm>
            <a:off x="3151188" y="214313"/>
            <a:ext cx="3525837" cy="1984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706749a26_0_72:notes"/>
          <p:cNvSpPr txBox="1">
            <a:spLocks noGrp="1"/>
          </p:cNvSpPr>
          <p:nvPr>
            <p:ph type="body" idx="1"/>
          </p:nvPr>
        </p:nvSpPr>
        <p:spPr>
          <a:xfrm>
            <a:off x="353961" y="2512756"/>
            <a:ext cx="6289727" cy="624778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(ENROL) go through each of these points quickly.  don’t read whole thing - just sum each point up. </a:t>
            </a:r>
            <a:endParaRPr/>
          </a:p>
        </p:txBody>
      </p:sp>
      <p:sp>
        <p:nvSpPr>
          <p:cNvPr id="189" name="Google Shape;189;g8706749a26_0_72:notes"/>
          <p:cNvSpPr>
            <a:spLocks noGrp="1" noRot="1" noChangeAspect="1"/>
          </p:cNvSpPr>
          <p:nvPr>
            <p:ph type="sldImg" idx="2"/>
          </p:nvPr>
        </p:nvSpPr>
        <p:spPr>
          <a:xfrm>
            <a:off x="3248025" y="287338"/>
            <a:ext cx="3395663" cy="19097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706749a26_0_117:notes"/>
          <p:cNvSpPr txBox="1">
            <a:spLocks noGrp="1"/>
          </p:cNvSpPr>
          <p:nvPr>
            <p:ph type="body" idx="1"/>
          </p:nvPr>
        </p:nvSpPr>
        <p:spPr>
          <a:xfrm>
            <a:off x="280219" y="2380021"/>
            <a:ext cx="6379344" cy="64100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(ENROL) go through each of these points quickly.  don’t read whole thing - just sum each point up.</a:t>
            </a:r>
            <a:r>
              <a:rPr lang="en-CA" b="1" dirty="0"/>
              <a:t> </a:t>
            </a:r>
          </a:p>
          <a:p>
            <a:pPr marL="0" lvl="0" indent="0" algn="l" rtl="0">
              <a:lnSpc>
                <a:spcPct val="100000"/>
              </a:lnSpc>
              <a:spcBef>
                <a:spcPts val="0"/>
              </a:spcBef>
              <a:spcAft>
                <a:spcPts val="0"/>
              </a:spcAft>
              <a:buSzPts val="1400"/>
              <a:buNone/>
            </a:pPr>
            <a:endParaRPr lang="en-CA" b="1" dirty="0"/>
          </a:p>
          <a:p>
            <a:pPr marL="0" lvl="0" indent="0" algn="l" rtl="0">
              <a:lnSpc>
                <a:spcPct val="100000"/>
              </a:lnSpc>
              <a:spcBef>
                <a:spcPts val="0"/>
              </a:spcBef>
              <a:spcAft>
                <a:spcPts val="0"/>
              </a:spcAft>
              <a:buSzPts val="1400"/>
              <a:buNone/>
            </a:pPr>
            <a:r>
              <a:rPr lang="en-CA" b="1" u="sng" dirty="0">
                <a:solidFill>
                  <a:srgbClr val="FF0000"/>
                </a:solidFill>
              </a:rPr>
              <a:t>Make sure this reads / has same copy as wording of  the Client Agreement Linked on agreement form</a:t>
            </a:r>
            <a:endParaRPr b="1" u="sng" dirty="0">
              <a:solidFill>
                <a:srgbClr val="FF0000"/>
              </a:solidFill>
            </a:endParaRPr>
          </a:p>
        </p:txBody>
      </p:sp>
      <p:sp>
        <p:nvSpPr>
          <p:cNvPr id="200" name="Google Shape;200;g8706749a26_0_117:notes"/>
          <p:cNvSpPr>
            <a:spLocks noGrp="1" noRot="1" noChangeAspect="1"/>
          </p:cNvSpPr>
          <p:nvPr>
            <p:ph type="sldImg" idx="2"/>
          </p:nvPr>
        </p:nvSpPr>
        <p:spPr>
          <a:xfrm>
            <a:off x="3211513" y="273050"/>
            <a:ext cx="3448050" cy="1939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706749a26_0_61:notes"/>
          <p:cNvSpPr txBox="1">
            <a:spLocks noGrp="1"/>
          </p:cNvSpPr>
          <p:nvPr>
            <p:ph type="body" idx="1"/>
          </p:nvPr>
        </p:nvSpPr>
        <p:spPr>
          <a:xfrm>
            <a:off x="427703" y="2527505"/>
            <a:ext cx="6157247" cy="627728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(ENROL) Once you have the signed doc, get payment info and then go over next steps.  After you finish the meeting, send a welcome email and include a copy of the student description, goals of tutoring, and terms and procedures. also include a link for any materials they need to order online. </a:t>
            </a:r>
            <a:endParaRPr dirty="0"/>
          </a:p>
        </p:txBody>
      </p:sp>
      <p:sp>
        <p:nvSpPr>
          <p:cNvPr id="211" name="Google Shape;211;g8706749a26_0_61:notes"/>
          <p:cNvSpPr>
            <a:spLocks noGrp="1" noRot="1" noChangeAspect="1"/>
          </p:cNvSpPr>
          <p:nvPr>
            <p:ph type="sldImg" idx="2"/>
          </p:nvPr>
        </p:nvSpPr>
        <p:spPr>
          <a:xfrm>
            <a:off x="3084513" y="242888"/>
            <a:ext cx="3500437" cy="197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5838" y="274638"/>
            <a:ext cx="4265612" cy="2400300"/>
          </a:xfrm>
        </p:spPr>
      </p:sp>
      <p:sp>
        <p:nvSpPr>
          <p:cNvPr id="3" name="Notes Placeholder 2"/>
          <p:cNvSpPr>
            <a:spLocks noGrp="1"/>
          </p:cNvSpPr>
          <p:nvPr>
            <p:ph type="body" idx="1"/>
          </p:nvPr>
        </p:nvSpPr>
        <p:spPr>
          <a:xfrm>
            <a:off x="762000" y="2937509"/>
            <a:ext cx="5486400" cy="5747703"/>
          </a:xfrm>
        </p:spPr>
        <p:txBody>
          <a:bodyPr/>
          <a:lstStyle/>
          <a:p>
            <a:r>
              <a:rPr lang="en-US" dirty="0"/>
              <a:t>Handling Objections:</a:t>
            </a:r>
          </a:p>
          <a:p>
            <a:endParaRPr lang="en-US" dirty="0"/>
          </a:p>
          <a:p>
            <a:pPr marL="228600" indent="-228600">
              <a:buAutoNum type="arabicPeriod"/>
            </a:pPr>
            <a:r>
              <a:rPr lang="en-US" dirty="0"/>
              <a:t>Response: “</a:t>
            </a:r>
            <a:r>
              <a:rPr lang="en-US" b="1" dirty="0"/>
              <a:t>I will </a:t>
            </a:r>
            <a:r>
              <a:rPr lang="en-US" dirty="0"/>
              <a:t>be following up and if you are not a raving fan </a:t>
            </a:r>
            <a:r>
              <a:rPr lang="en-US" b="1" dirty="0"/>
              <a:t>I will</a:t>
            </a:r>
            <a:r>
              <a:rPr lang="en-US" dirty="0"/>
              <a:t> give you another tutor.”  OR “Impossible! Our tutors are very experienced. I</a:t>
            </a:r>
            <a:r>
              <a:rPr lang="en-US" b="1" dirty="0"/>
              <a:t> will </a:t>
            </a:r>
            <a:r>
              <a:rPr lang="en-US" dirty="0"/>
              <a:t>send you the tutor’s profile for you to have a look at before they arrive. I will also be following up and if you are not a raving fan I will give you another tutor.”</a:t>
            </a:r>
          </a:p>
          <a:p>
            <a:pPr marL="228600" indent="-228600">
              <a:buAutoNum type="arabicPeriod"/>
            </a:pPr>
            <a:endParaRPr lang="en-US" dirty="0"/>
          </a:p>
          <a:p>
            <a:pPr marL="228600" indent="-228600">
              <a:buAutoNum type="arabicPeriod"/>
            </a:pPr>
            <a:r>
              <a:rPr lang="en-US" dirty="0"/>
              <a:t>Response: “</a:t>
            </a:r>
            <a:r>
              <a:rPr lang="en-US" b="1" dirty="0"/>
              <a:t>Here’s what I’ll do</a:t>
            </a:r>
            <a:r>
              <a:rPr lang="en-US" dirty="0"/>
              <a:t>, I‘ll send you the profile of the tutor I recommend and you can read it  [or, I’ll have the tutor give you a call and introduce him/herself]  Would that work for you?”</a:t>
            </a:r>
          </a:p>
          <a:p>
            <a:pPr marL="228600" indent="-228600">
              <a:buAutoNum type="arabicPeriod"/>
            </a:pPr>
            <a:endParaRPr lang="en-US" dirty="0"/>
          </a:p>
          <a:p>
            <a:pPr marL="228600" indent="-228600">
              <a:buAutoNum type="arabicPeriod"/>
            </a:pPr>
            <a:r>
              <a:rPr lang="en-US" dirty="0"/>
              <a:t>Response: “</a:t>
            </a:r>
            <a:r>
              <a:rPr lang="en-US" b="1" dirty="0"/>
              <a:t>So I understand</a:t>
            </a:r>
            <a:r>
              <a:rPr lang="en-US" dirty="0"/>
              <a:t>, is it that you want a certified teacher or the most qualified / best match to help &lt;child’s name&gt; with this subject?” OR “All of our tutors are screened and qualified………” / “We have several tutor types …………”</a:t>
            </a:r>
          </a:p>
          <a:p>
            <a:pPr marL="228600" indent="-228600">
              <a:buAutoNum type="arabicPeriod"/>
            </a:pPr>
            <a:endParaRPr lang="en-US" dirty="0"/>
          </a:p>
          <a:p>
            <a:pPr marL="228600" indent="-228600">
              <a:buAutoNum type="arabicPeriod"/>
            </a:pPr>
            <a:r>
              <a:rPr lang="en-US" dirty="0"/>
              <a:t>Response: “</a:t>
            </a:r>
            <a:r>
              <a:rPr lang="en-US" b="1" dirty="0"/>
              <a:t>No problem</a:t>
            </a:r>
            <a:r>
              <a:rPr lang="en-US" dirty="0"/>
              <a:t>, but I’d like to get started right away on matching you with a tutor. Are you wanting to decide between X &amp; X package?” … </a:t>
            </a:r>
            <a:r>
              <a:rPr lang="en-US" i="1" dirty="0"/>
              <a:t>if response is “Yes”</a:t>
            </a:r>
            <a:r>
              <a:rPr lang="en-US" dirty="0"/>
              <a:t>, Say: “Okay, so lets start with this package and you can switch after your chat with wife/husband/partner.”  OR “No problem, if we need to, we can switch plans once of you’ve spoken with them. Does that work for you?”</a:t>
            </a:r>
          </a:p>
          <a:p>
            <a:pPr marL="228600" indent="-228600">
              <a:buAutoNum type="arabicPeriod"/>
            </a:pPr>
            <a:endParaRPr lang="en-US" dirty="0"/>
          </a:p>
          <a:p>
            <a:pPr marL="228600" indent="-228600">
              <a:buAutoNum type="arabicPeriod"/>
            </a:pPr>
            <a:r>
              <a:rPr lang="en-US" dirty="0"/>
              <a:t>Response: “</a:t>
            </a:r>
            <a:r>
              <a:rPr lang="en-US" b="1" dirty="0"/>
              <a:t>We can’t promise or guarantee  </a:t>
            </a:r>
            <a:r>
              <a:rPr lang="en-US" dirty="0"/>
              <a:t>the same tutor all year but, </a:t>
            </a:r>
            <a:r>
              <a:rPr lang="en-US" b="1" dirty="0"/>
              <a:t>what we do</a:t>
            </a:r>
            <a:r>
              <a:rPr lang="en-US" dirty="0"/>
              <a:t> </a:t>
            </a:r>
            <a:r>
              <a:rPr lang="en-US" b="1" dirty="0"/>
              <a:t>is</a:t>
            </a:r>
            <a:r>
              <a:rPr lang="en-US" dirty="0"/>
              <a:t> ask our tutors to commit until the end of the school year and I will look for someone whom I’m confident will  do that for us.”</a:t>
            </a:r>
          </a:p>
          <a:p>
            <a:pPr marL="228600" indent="-228600">
              <a:buAutoNum type="arabicPeriod"/>
            </a:pPr>
            <a:endParaRPr lang="en-US" dirty="0"/>
          </a:p>
          <a:p>
            <a:pPr marL="228600" indent="-228600">
              <a:buAutoNum type="arabicPeriod"/>
            </a:pPr>
            <a:r>
              <a:rPr lang="en-US" dirty="0"/>
              <a:t>Response: </a:t>
            </a:r>
            <a:r>
              <a:rPr lang="en-US" i="1" dirty="0"/>
              <a:t>Note: most science tutors will be male. If you get this request, ask more questions to better understand their need for a female science or physics tutor question. </a:t>
            </a:r>
            <a:br>
              <a:rPr lang="en-US" i="1" dirty="0"/>
            </a:br>
            <a:r>
              <a:rPr lang="en-US" dirty="0"/>
              <a:t>Ask, “Is this a deal breaker?”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66CE841-F3C8-2544-B4B0-868A5B6B9F7B}" type="slidenum">
              <a:rPr lang="en-US" smtClean="0"/>
              <a:t>16</a:t>
            </a:fld>
            <a:endParaRPr lang="en-US"/>
          </a:p>
        </p:txBody>
      </p:sp>
    </p:spTree>
    <p:extLst>
      <p:ext uri="{BB962C8B-B14F-4D97-AF65-F5344CB8AC3E}">
        <p14:creationId xmlns:p14="http://schemas.microsoft.com/office/powerpoint/2010/main" val="34801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c0eeceb51_0_0:notes"/>
          <p:cNvSpPr txBox="1">
            <a:spLocks noGrp="1"/>
          </p:cNvSpPr>
          <p:nvPr>
            <p:ph type="body" idx="1"/>
          </p:nvPr>
        </p:nvSpPr>
        <p:spPr>
          <a:xfrm>
            <a:off x="339213" y="2630743"/>
            <a:ext cx="6113975" cy="497942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Purpose of this slide: </a:t>
            </a:r>
            <a:r>
              <a:rPr lang="en-CA" sz="1200" dirty="0">
                <a:solidFill>
                  <a:schemeClr val="tx1"/>
                </a:solidFill>
                <a:latin typeface="Hind Medium"/>
                <a:ea typeface="Hind Medium"/>
                <a:cs typeface="Hind Medium"/>
                <a:sym typeface="Hind Medium"/>
              </a:rPr>
              <a:t>Set’s the agenda of the meeting so parent knows what you will be covering AND keeps CONTROL of the meeting so it stays focused.</a:t>
            </a:r>
            <a:endParaRPr lang="en-CA" sz="1200" dirty="0">
              <a:solidFill>
                <a:schemeClr val="tx1"/>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CA" dirty="0"/>
              <a:t>&lt;say&gt;</a:t>
            </a:r>
          </a:p>
          <a:p>
            <a:pPr marL="0" lvl="0" indent="0" algn="l" rtl="0">
              <a:lnSpc>
                <a:spcPct val="115000"/>
              </a:lnSpc>
              <a:spcBef>
                <a:spcPts val="0"/>
              </a:spcBef>
              <a:spcAft>
                <a:spcPts val="0"/>
              </a:spcAft>
              <a:buNone/>
            </a:pPr>
            <a:r>
              <a:rPr lang="en-CA" sz="1100" dirty="0">
                <a:solidFill>
                  <a:schemeClr val="tx1"/>
                </a:solidFill>
                <a:latin typeface="Hind Medium"/>
                <a:ea typeface="Hind Medium"/>
                <a:cs typeface="Hind Medium"/>
                <a:sym typeface="Hind Medium"/>
              </a:rPr>
              <a:t>So &lt;parent name&gt;, are you familiar with School is Easy and how we work? ……. </a:t>
            </a:r>
          </a:p>
          <a:p>
            <a:pPr marL="0" lvl="0" indent="0" algn="l" rtl="0">
              <a:lnSpc>
                <a:spcPct val="115000"/>
              </a:lnSpc>
              <a:spcBef>
                <a:spcPts val="0"/>
              </a:spcBef>
              <a:spcAft>
                <a:spcPts val="0"/>
              </a:spcAft>
              <a:buNone/>
            </a:pPr>
            <a:r>
              <a:rPr lang="en-CA" sz="1100" dirty="0">
                <a:solidFill>
                  <a:schemeClr val="tx1"/>
                </a:solidFill>
                <a:latin typeface="Hind Medium"/>
                <a:ea typeface="Hind Medium"/>
                <a:cs typeface="Hind Medium"/>
                <a:sym typeface="Hind Medium"/>
              </a:rPr>
              <a:t>Right, we send a tutor to your home for one-to-one teaching.  That’s why I asked to meet with you today. </a:t>
            </a:r>
          </a:p>
          <a:p>
            <a:r>
              <a:rPr lang="en-US" sz="1200" b="0" i="0" u="none" strike="noStrike" cap="none" dirty="0">
                <a:solidFill>
                  <a:schemeClr val="dk1"/>
                </a:solidFill>
                <a:effectLst/>
                <a:latin typeface="Calibri"/>
                <a:ea typeface="Calibri"/>
                <a:cs typeface="Calibri"/>
                <a:sym typeface="Calibri"/>
              </a:rPr>
              <a:t>Step 1 is what we are doing right now. I’m going to be asking you some questions about &lt;child’s name&gt; past and current struggles with school. </a:t>
            </a:r>
            <a:r>
              <a:rPr lang="en-CA" sz="1200" b="0" i="0" u="none" strike="noStrike" cap="none" dirty="0">
                <a:solidFill>
                  <a:schemeClr val="dk1"/>
                </a:solidFill>
                <a:effectLst/>
                <a:latin typeface="Calibri"/>
                <a:ea typeface="Calibri"/>
                <a:cs typeface="Calibri"/>
                <a:sym typeface="Calibri"/>
              </a:rPr>
              <a:t>It’s important that I understand not just his/her academic requirements, but also his/her personality and learning style and you’ll see why that’s important when we get to step 3.  </a:t>
            </a:r>
          </a:p>
          <a:p>
            <a:r>
              <a:rPr lang="en-US" sz="1200" b="0" i="0" u="none" strike="noStrike" cap="none" dirty="0">
                <a:solidFill>
                  <a:schemeClr val="dk1"/>
                </a:solidFill>
                <a:effectLst/>
                <a:latin typeface="Calibri"/>
                <a:ea typeface="Calibri"/>
                <a:cs typeface="Calibri"/>
                <a:sym typeface="Calibri"/>
              </a:rPr>
              <a:t>Step 2, The goal of today is that we agree on a plan for &lt;child’s name(s)&gt;. So, once I understand what your expectations are and the needs of  &lt;child’s name&gt;, I will make a recommendation that will best move him/her forward.</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Step 3, So from there, I’ll consider all of the information you have given me and work to match &lt;child name&gt; with a tutor who is best suited to assist him. We find that students learn much better if we have a good match in place.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Step 4, After that, &lt;parent/guardian name&gt;, we're going to monitor his progress, and you're going to be included in that process. After each tutoring session we will send you an email which we call a </a:t>
            </a:r>
            <a:r>
              <a:rPr lang="en-US" sz="1200" b="1" i="0" u="none" strike="noStrike" cap="none" dirty="0">
                <a:solidFill>
                  <a:schemeClr val="dk1"/>
                </a:solidFill>
                <a:effectLst/>
                <a:latin typeface="Calibri"/>
                <a:ea typeface="Calibri"/>
                <a:cs typeface="Calibri"/>
                <a:sym typeface="Calibri"/>
              </a:rPr>
              <a:t>session report</a:t>
            </a:r>
            <a:r>
              <a:rPr lang="en-US" sz="1200" b="0" i="0" u="none" strike="noStrike" cap="none" dirty="0">
                <a:solidFill>
                  <a:schemeClr val="dk1"/>
                </a:solidFill>
                <a:effectLst/>
                <a:latin typeface="Calibri"/>
                <a:ea typeface="Calibri"/>
                <a:cs typeface="Calibri"/>
                <a:sym typeface="Calibri"/>
              </a:rPr>
              <a:t>, it's mini reports from &lt;child’s name&gt; tutor, it's three to four sentences long and it summarizes what happened in that particular session.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You'll get a copy of it and I will get a copy of it.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beautiful thing about </a:t>
            </a:r>
            <a:r>
              <a:rPr lang="en-US" sz="1200" b="1" i="0" u="none" strike="noStrike" cap="none" dirty="0">
                <a:solidFill>
                  <a:schemeClr val="dk1"/>
                </a:solidFill>
                <a:effectLst/>
                <a:latin typeface="Calibri"/>
                <a:ea typeface="Calibri"/>
                <a:cs typeface="Calibri"/>
                <a:sym typeface="Calibri"/>
              </a:rPr>
              <a:t>session reports</a:t>
            </a:r>
            <a:r>
              <a:rPr lang="en-US" sz="1200" b="0" i="0" u="none" strike="noStrike" cap="none" dirty="0">
                <a:solidFill>
                  <a:schemeClr val="dk1"/>
                </a:solidFill>
                <a:effectLst/>
                <a:latin typeface="Calibri"/>
                <a:ea typeface="Calibri"/>
                <a:cs typeface="Calibri"/>
                <a:sym typeface="Calibri"/>
              </a:rPr>
              <a:t> is they become part of your client file for as long as you're working with us. So if we ever had to go back and reread them, if we ever had to replace a tutor or a new tutor came on the scenes, they can quickly educate themselves about what's been happening during the tutoring sessions and how &lt;child’s name&gt; has been progressing.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these </a:t>
            </a:r>
            <a:r>
              <a:rPr lang="en-US" sz="1200" b="1" i="0" u="none" strike="noStrike" cap="none" dirty="0">
                <a:solidFill>
                  <a:schemeClr val="dk1"/>
                </a:solidFill>
                <a:effectLst/>
                <a:latin typeface="Calibri"/>
                <a:ea typeface="Calibri"/>
                <a:cs typeface="Calibri"/>
                <a:sym typeface="Calibri"/>
              </a:rPr>
              <a:t>session reports</a:t>
            </a:r>
            <a:r>
              <a:rPr lang="en-US" sz="1200" b="0" i="0" u="none" strike="noStrike" cap="none" dirty="0">
                <a:solidFill>
                  <a:schemeClr val="dk1"/>
                </a:solidFill>
                <a:effectLst/>
                <a:latin typeface="Calibri"/>
                <a:ea typeface="Calibri"/>
                <a:cs typeface="Calibri"/>
                <a:sym typeface="Calibri"/>
              </a:rPr>
              <a:t> are really important – they keep all of us in the loop.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Step 5, And then, as needs change we will make any modifications to &lt;child’s name&gt; tutoring plan. For example, there may be a change of subject; this semester we’re talking about math, but next semester, if he's taking physics, we might need to make an adjustment in his tutoring to accommodate that.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&lt;Ask&gt; How does this sound so far?...........great</a:t>
            </a:r>
            <a:endParaRPr lang="en-CA"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0"/>
              </a:spcBef>
              <a:spcAft>
                <a:spcPts val="0"/>
              </a:spcAft>
              <a:buNone/>
            </a:pPr>
            <a:endParaRPr lang="en-CA" sz="1100" dirty="0">
              <a:solidFill>
                <a:schemeClr val="tx1"/>
              </a:solidFill>
              <a:latin typeface="Hind Medium"/>
              <a:ea typeface="Hind Medium"/>
              <a:cs typeface="Hind Medium"/>
              <a:sym typeface="Hind Medium"/>
            </a:endParaRPr>
          </a:p>
          <a:p>
            <a:r>
              <a:rPr lang="en-US" sz="1100" b="0" i="0" u="none" strike="noStrike" cap="none" dirty="0">
                <a:solidFill>
                  <a:schemeClr val="dk1"/>
                </a:solidFill>
                <a:effectLst/>
                <a:latin typeface="Calibri"/>
                <a:ea typeface="Calibri"/>
                <a:cs typeface="Calibri"/>
                <a:sym typeface="Calibri"/>
              </a:rPr>
              <a:t>&lt;Segway&gt; &lt;say&gt;</a:t>
            </a:r>
            <a:endParaRPr lang="en-CA" sz="1100" b="0" i="0" u="none" strike="noStrike" cap="none" dirty="0">
              <a:solidFill>
                <a:schemeClr val="dk1"/>
              </a:solidFill>
              <a:effectLst/>
              <a:latin typeface="Calibri"/>
              <a:ea typeface="Calibri"/>
              <a:cs typeface="Calibri"/>
              <a:sym typeface="Calibri"/>
            </a:endParaRPr>
          </a:p>
          <a:p>
            <a:r>
              <a:rPr lang="en-US" sz="1100" b="0" i="0" u="none" strike="noStrike" cap="none" dirty="0">
                <a:solidFill>
                  <a:schemeClr val="dk1"/>
                </a:solidFill>
                <a:effectLst/>
                <a:latin typeface="Calibri"/>
                <a:ea typeface="Calibri"/>
                <a:cs typeface="Calibri"/>
                <a:sym typeface="Calibri"/>
              </a:rPr>
              <a:t>Okay, so let’s carry on. I am very excited to show you this next slide. </a:t>
            </a:r>
            <a:endParaRPr lang="en-CA" sz="11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0"/>
              </a:spcBef>
              <a:spcAft>
                <a:spcPts val="0"/>
              </a:spcAft>
              <a:buNone/>
            </a:pPr>
            <a:endParaRPr lang="en-CA" sz="1100" dirty="0">
              <a:solidFill>
                <a:schemeClr val="tx1"/>
              </a:solidFill>
              <a:latin typeface="Hind Medium"/>
              <a:ea typeface="Hind Medium"/>
              <a:cs typeface="Hind Medium"/>
              <a:sym typeface="Hind Medium"/>
            </a:endParaRPr>
          </a:p>
          <a:p>
            <a:pPr marL="0" lvl="0" indent="0" algn="l" rtl="0">
              <a:lnSpc>
                <a:spcPct val="115000"/>
              </a:lnSpc>
              <a:spcBef>
                <a:spcPts val="0"/>
              </a:spcBef>
              <a:spcAft>
                <a:spcPts val="0"/>
              </a:spcAft>
              <a:buNone/>
            </a:pPr>
            <a:endParaRPr lang="en-CA" sz="1100" dirty="0">
              <a:solidFill>
                <a:schemeClr val="tx1"/>
              </a:solidFill>
              <a:latin typeface="Hind Medium"/>
              <a:ea typeface="Hind Medium"/>
              <a:cs typeface="Hind Medium"/>
              <a:sym typeface="Hind Medium"/>
            </a:endParaRPr>
          </a:p>
          <a:p>
            <a:pPr marL="0" lvl="0" indent="0" algn="l" rtl="0">
              <a:lnSpc>
                <a:spcPct val="115000"/>
              </a:lnSpc>
              <a:spcBef>
                <a:spcPts val="800"/>
              </a:spcBef>
              <a:spcAft>
                <a:spcPts val="0"/>
              </a:spcAft>
              <a:buNone/>
            </a:pPr>
            <a:endParaRPr lang="en-CA" sz="1100" dirty="0">
              <a:solidFill>
                <a:schemeClr val="tx1"/>
              </a:solidFill>
              <a:latin typeface="Hind Medium"/>
              <a:ea typeface="Hind Medium"/>
              <a:cs typeface="Hind Medium"/>
              <a:sym typeface="Hind Medium"/>
            </a:endParaRPr>
          </a:p>
          <a:p>
            <a:pPr marL="0" lvl="0" indent="0" algn="l" rtl="0">
              <a:lnSpc>
                <a:spcPct val="100000"/>
              </a:lnSpc>
              <a:spcBef>
                <a:spcPts val="0"/>
              </a:spcBef>
              <a:spcAft>
                <a:spcPts val="0"/>
              </a:spcAft>
              <a:buSzPts val="1400"/>
              <a:buNone/>
            </a:pPr>
            <a:endParaRPr dirty="0"/>
          </a:p>
        </p:txBody>
      </p:sp>
      <p:sp>
        <p:nvSpPr>
          <p:cNvPr id="96" name="Google Shape;96;g5c0eeceb51_0_0:notes"/>
          <p:cNvSpPr>
            <a:spLocks noGrp="1" noRot="1" noChangeAspect="1"/>
          </p:cNvSpPr>
          <p:nvPr>
            <p:ph type="sldImg" idx="2"/>
          </p:nvPr>
        </p:nvSpPr>
        <p:spPr>
          <a:xfrm>
            <a:off x="2759075" y="301625"/>
            <a:ext cx="3694113" cy="207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706749a26_0_39:notes"/>
          <p:cNvSpPr txBox="1">
            <a:spLocks noGrp="1"/>
          </p:cNvSpPr>
          <p:nvPr>
            <p:ph type="body" idx="1"/>
          </p:nvPr>
        </p:nvSpPr>
        <p:spPr>
          <a:xfrm>
            <a:off x="427703" y="2733983"/>
            <a:ext cx="6025485" cy="62920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CA" b="1" dirty="0"/>
              <a:t>Purpose of this slide</a:t>
            </a:r>
            <a:r>
              <a:rPr lang="en-CA" dirty="0"/>
              <a:t>: Introduce SIE App. Another SIE differentiator and how we are focused on the child’s success and lifting the homework burden from the parents. </a:t>
            </a:r>
          </a:p>
          <a:p>
            <a:pPr marL="0" lvl="0" indent="0" algn="l" rtl="0">
              <a:spcBef>
                <a:spcPts val="0"/>
              </a:spcBef>
              <a:spcAft>
                <a:spcPts val="0"/>
              </a:spcAft>
              <a:buClr>
                <a:schemeClr val="dk1"/>
              </a:buClr>
              <a:buSzPts val="1400"/>
              <a:buFont typeface="Arial"/>
              <a:buNone/>
            </a:pPr>
            <a:endParaRPr lang="en-CA" dirty="0"/>
          </a:p>
          <a:p>
            <a:r>
              <a:rPr lang="en-US" sz="1200" b="0" i="0" u="none" strike="noStrike" cap="none" dirty="0">
                <a:solidFill>
                  <a:schemeClr val="dk1"/>
                </a:solidFill>
                <a:effectLst/>
                <a:latin typeface="Calibri"/>
                <a:ea typeface="Calibri"/>
                <a:cs typeface="Calibri"/>
                <a:sym typeface="Calibri"/>
              </a:rPr>
              <a:t>&lt;say&gt;, Tutoring anytime, anywhere</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&lt;parent/ guardian name&gt;, picture this, &lt;child’s name&gt; comes home with homework, it doesn’t matter which subject, and he/she wants some help,. </a:t>
            </a:r>
            <a:r>
              <a:rPr lang="en-US" sz="1200" b="0" i="1" u="none" strike="noStrike" cap="none" dirty="0">
                <a:solidFill>
                  <a:schemeClr val="dk1"/>
                </a:solidFill>
                <a:effectLst/>
                <a:latin typeface="Calibri"/>
                <a:ea typeface="Calibri"/>
                <a:cs typeface="Calibri"/>
                <a:sym typeface="Calibri"/>
              </a:rPr>
              <a:t>“Hey, &lt;Mom/Dad&gt; do you remember how to do this?”</a:t>
            </a:r>
            <a:r>
              <a:rPr lang="en-US" sz="1200" b="0" i="0" u="none" strike="noStrike" cap="none" dirty="0">
                <a:solidFill>
                  <a:schemeClr val="dk1"/>
                </a:solidFill>
                <a:effectLst/>
                <a:latin typeface="Calibri"/>
                <a:ea typeface="Calibri"/>
                <a:cs typeface="Calibri"/>
                <a:sym typeface="Calibri"/>
              </a:rPr>
              <a:t> And you’re thinking to yourself,  </a:t>
            </a:r>
            <a:r>
              <a:rPr lang="en-US" sz="1200" b="0" i="1" u="none" strike="noStrike" cap="none" dirty="0">
                <a:solidFill>
                  <a:schemeClr val="dk1"/>
                </a:solidFill>
                <a:effectLst/>
                <a:latin typeface="Calibri"/>
                <a:ea typeface="Calibri"/>
                <a:cs typeface="Calibri"/>
                <a:sym typeface="Calibri"/>
              </a:rPr>
              <a:t>OH</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No, I don't remember that</a:t>
            </a:r>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Well, guess what? You don't have to remember that. And it's okay if you've forgotten. I've had some very funny stories from families who tried to help their children with subjects. They just don't recall.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Anyway, Your child can simply download the app. They can click into the subject they need, maybe it's French, and guess what it does, it pushes out a notification to all of our tutors who teach French - one of them is going to respond with, </a:t>
            </a:r>
            <a:r>
              <a:rPr lang="en-US" sz="1200" b="0" i="1" u="none" strike="noStrike" cap="none" dirty="0">
                <a:solidFill>
                  <a:schemeClr val="dk1"/>
                </a:solidFill>
                <a:effectLst/>
                <a:latin typeface="Calibri"/>
                <a:ea typeface="Calibri"/>
                <a:cs typeface="Calibri"/>
                <a:sym typeface="Calibri"/>
              </a:rPr>
              <a:t>“ &lt;child’s name(s)&gt; I can help you with that homework”</a:t>
            </a:r>
            <a:r>
              <a:rPr lang="en-US" sz="1200" b="0" i="0" u="none" strike="noStrike" cap="none" dirty="0">
                <a:solidFill>
                  <a:schemeClr val="dk1"/>
                </a:solidFill>
                <a:effectLst/>
                <a:latin typeface="Calibri"/>
                <a:ea typeface="Calibri"/>
                <a:cs typeface="Calibri"/>
                <a:sym typeface="Calibri"/>
              </a:rPr>
              <a:t>  then tutor puts &lt;child’s name&gt; inside this virtual classroom.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Here, &lt;child’s name(s)&gt; can record that session and can favorite the tutor if they like them.</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Help on demand! You don’t have to feel bad for not being able to help – instead you have peace of mind knowing &lt;child’s name&gt; is always getting the support he/she needs when he/she wants it.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&lt;ask&gt; Do you think that would be helpful to &lt;child’s name&gt; when he get’s stuck on a homework question? ………… Great………</a:t>
            </a:r>
            <a:endParaRPr lang="en-CA"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 &lt;ask&gt; How about you - Would that take some pressure off you? ……….. I thought so……</a:t>
            </a:r>
            <a:endParaRPr lang="en-CA" sz="1200" b="0" i="0" u="none" strike="noStrike" cap="none" dirty="0">
              <a:solidFill>
                <a:schemeClr val="dk1"/>
              </a:solidFill>
              <a:effectLst/>
              <a:latin typeface="Calibri"/>
              <a:ea typeface="Calibri"/>
              <a:cs typeface="Calibri"/>
              <a:sym typeface="Calibri"/>
            </a:endParaRPr>
          </a:p>
          <a:p>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&lt;Segway&gt;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that is just a quick highlight and we can talk more about the app later.</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Now let’s move on.</a:t>
            </a:r>
            <a:endParaRPr lang="en-CA" sz="1200" b="0" i="0" u="none" strike="noStrike" cap="none" dirty="0">
              <a:solidFill>
                <a:schemeClr val="dk1"/>
              </a:solidFill>
              <a:effectLst/>
              <a:latin typeface="Calibri"/>
              <a:ea typeface="Calibri"/>
              <a:cs typeface="Calibri"/>
              <a:sym typeface="Calibri"/>
            </a:endParaRPr>
          </a:p>
          <a:p>
            <a:endParaRPr dirty="0"/>
          </a:p>
        </p:txBody>
      </p:sp>
      <p:sp>
        <p:nvSpPr>
          <p:cNvPr id="169" name="Google Shape;169;g8706749a26_0_39:notes"/>
          <p:cNvSpPr>
            <a:spLocks noGrp="1" noRot="1" noChangeAspect="1"/>
          </p:cNvSpPr>
          <p:nvPr>
            <p:ph type="sldImg" idx="2"/>
          </p:nvPr>
        </p:nvSpPr>
        <p:spPr>
          <a:xfrm>
            <a:off x="2965450" y="361950"/>
            <a:ext cx="3487738" cy="1962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193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ab4dcc1a0_0_22:notes"/>
          <p:cNvSpPr txBox="1">
            <a:spLocks noGrp="1"/>
          </p:cNvSpPr>
          <p:nvPr>
            <p:ph type="body" idx="1"/>
          </p:nvPr>
        </p:nvSpPr>
        <p:spPr>
          <a:xfrm>
            <a:off x="280219" y="2453762"/>
            <a:ext cx="6386052" cy="65132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dirty="0"/>
              <a:t>Purpose of this slide: </a:t>
            </a:r>
            <a:r>
              <a:rPr lang="en-CA" dirty="0"/>
              <a:t>(ASSESS)Get all this info to go into opus to help with the tutor match and orient the tutor to the new student.  listen to parents and let them talk about their concerns. makes notes and let them know that you are paying attention and making notes while they talk. </a:t>
            </a:r>
          </a:p>
          <a:p>
            <a:pPr marL="0" lvl="0" indent="0" algn="l" rtl="0">
              <a:lnSpc>
                <a:spcPct val="100000"/>
              </a:lnSpc>
              <a:spcBef>
                <a:spcPts val="0"/>
              </a:spcBef>
              <a:spcAft>
                <a:spcPts val="0"/>
              </a:spcAft>
              <a:buSzPts val="1400"/>
              <a:buNone/>
            </a:pPr>
            <a:endParaRPr lang="en-CA" dirty="0"/>
          </a:p>
          <a:p>
            <a:r>
              <a:rPr lang="en-US" sz="1200" b="0" i="0" u="none" strike="noStrike" cap="none" dirty="0">
                <a:solidFill>
                  <a:schemeClr val="dk1"/>
                </a:solidFill>
                <a:effectLst/>
                <a:latin typeface="Calibri"/>
                <a:ea typeface="Calibri"/>
                <a:cs typeface="Calibri"/>
                <a:sym typeface="Calibri"/>
              </a:rPr>
              <a:t>&lt;Say&gt;</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Okay, so now I’m going to ask you some questions and take notes. </a:t>
            </a:r>
          </a:p>
          <a:p>
            <a:r>
              <a:rPr lang="en-US" sz="1200" b="1" i="0" u="sng" strike="noStrike" cap="none" dirty="0">
                <a:solidFill>
                  <a:schemeClr val="dk1"/>
                </a:solidFill>
                <a:effectLst/>
                <a:latin typeface="Calibri"/>
                <a:ea typeface="Calibri"/>
                <a:cs typeface="Calibri"/>
                <a:sym typeface="Calibri"/>
              </a:rPr>
              <a:t>I’d like to have a clear picture of where &lt;child’s name(s)&gt; is now</a:t>
            </a:r>
            <a:r>
              <a:rPr lang="en-US" sz="1200" b="0" i="0" u="none" strike="noStrike" cap="none" dirty="0">
                <a:solidFill>
                  <a:schemeClr val="dk1"/>
                </a:solidFill>
                <a:effectLst/>
                <a:latin typeface="Calibri"/>
                <a:ea typeface="Calibri"/>
                <a:cs typeface="Calibri"/>
                <a:sym typeface="Calibri"/>
              </a:rPr>
              <a:t> </a:t>
            </a:r>
            <a:r>
              <a:rPr lang="en-US" sz="1200" b="1" i="0" u="sng" strike="noStrike" cap="none" dirty="0">
                <a:solidFill>
                  <a:schemeClr val="dk1"/>
                </a:solidFill>
                <a:effectLst/>
                <a:latin typeface="Calibri"/>
                <a:ea typeface="Calibri"/>
                <a:cs typeface="Calibri"/>
                <a:sym typeface="Calibri"/>
              </a:rPr>
              <a:t>and where you’d like him/she to be in the future. </a:t>
            </a:r>
            <a:endParaRPr lang="en-CA" sz="1200" b="1" i="0" u="sng"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Notes: </a:t>
            </a:r>
          </a:p>
          <a:p>
            <a:pPr marL="0" lvl="0" indent="0" algn="l" rtl="0">
              <a:lnSpc>
                <a:spcPct val="100000"/>
              </a:lnSpc>
              <a:spcBef>
                <a:spcPts val="0"/>
              </a:spcBef>
              <a:spcAft>
                <a:spcPts val="0"/>
              </a:spcAft>
              <a:buSzPts val="1400"/>
              <a:buNone/>
            </a:pPr>
            <a:r>
              <a:rPr lang="en-CA" dirty="0"/>
              <a:t>Begin to ask the questions and here are some follow up questions to help gain a broader perspective: </a:t>
            </a:r>
          </a:p>
          <a:p>
            <a:pPr marL="0" lvl="0" indent="0" algn="l" rtl="0">
              <a:lnSpc>
                <a:spcPct val="100000"/>
              </a:lnSpc>
              <a:spcBef>
                <a:spcPts val="0"/>
              </a:spcBef>
              <a:spcAft>
                <a:spcPts val="0"/>
              </a:spcAft>
              <a:buSzPts val="1400"/>
              <a:buNone/>
            </a:pPr>
            <a:r>
              <a:rPr lang="en-CA" dirty="0"/>
              <a:t>Q 3, &amp; 5,</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&lt;Ask&gt; </a:t>
            </a:r>
            <a:r>
              <a:rPr lang="en-US" sz="1200" b="0" i="0" u="none" strike="noStrike" cap="none" dirty="0">
                <a:solidFill>
                  <a:schemeClr val="dk1"/>
                </a:solidFill>
                <a:effectLst/>
                <a:latin typeface="Calibri"/>
                <a:ea typeface="Calibri"/>
                <a:cs typeface="Calibri"/>
                <a:sym typeface="Calibri"/>
              </a:rPr>
              <a:t>And what school is he going to?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&lt;say&gt;</a:t>
            </a:r>
          </a:p>
          <a:p>
            <a:r>
              <a:rPr lang="en-US" sz="1200" b="0" i="0" u="none" strike="noStrike" cap="none" dirty="0">
                <a:solidFill>
                  <a:schemeClr val="dk1"/>
                </a:solidFill>
                <a:effectLst/>
                <a:latin typeface="Calibri"/>
                <a:ea typeface="Calibri"/>
                <a:cs typeface="Calibri"/>
                <a:sym typeface="Calibri"/>
              </a:rPr>
              <a:t>Let's just go through the subjects that he's taking. Actually. I think you told me that this semester he's taking &lt;English&gt; and &lt;math&gt;.?</a:t>
            </a:r>
            <a:endParaRPr lang="en-CA"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Calibri"/>
                <a:ea typeface="Calibri"/>
                <a:cs typeface="Calibri"/>
                <a:sym typeface="Calibri"/>
              </a:rPr>
              <a:t>How is he/she doing with those?</a:t>
            </a:r>
            <a:endParaRPr lang="en-CA"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What are the other subjects she/he is taking?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How is &lt;child’s name&gt; doing in that course? Does he enjoy the class? What does he like/dislike? What are his marks?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Q 4 </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&lt;ask&gt;  For those subjects, do you recall her/his marks in the previous years?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&lt;note, you will want to refer back to these marks when you discuss slide: Academic Foundation&gt;</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Q 6</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&lt;ask&gt;</a:t>
            </a: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cs typeface="Calibri"/>
                <a:sym typeface="Calibri"/>
              </a:rPr>
              <a:t>Why tutoring and why now?</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What feedback have you been given about &lt;child name&gt; progress? What are the concerns? </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Are these the same concerns you have? What are your concerns?  </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cs typeface="Calibri"/>
                <a:sym typeface="Calibri"/>
              </a:rPr>
              <a:t>What do you envision for &lt;child name&gt;? What are your hopes for &lt;child name&gt;?</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cs typeface="Calibri"/>
                <a:sym typeface="Calibri"/>
              </a:rPr>
              <a:t>What are your expectations?</a:t>
            </a:r>
          </a:p>
          <a:p>
            <a:pPr marL="0" lvl="0" indent="0" algn="l" rtl="0">
              <a:lnSpc>
                <a:spcPct val="100000"/>
              </a:lnSpc>
              <a:spcBef>
                <a:spcPts val="0"/>
              </a:spcBef>
              <a:spcAft>
                <a:spcPts val="0"/>
              </a:spcAft>
              <a:buSzPts val="1400"/>
              <a:buNone/>
            </a:pPr>
            <a:endParaRPr lang="en-US" sz="1200" b="1"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US" sz="1200" b="1" i="0" u="none" strike="noStrike" cap="none" dirty="0">
                <a:solidFill>
                  <a:schemeClr val="dk1"/>
                </a:solidFill>
                <a:effectLst/>
                <a:latin typeface="Calibri"/>
                <a:cs typeface="Calibri"/>
                <a:sym typeface="Calibri"/>
              </a:rPr>
              <a:t>At the completion of &lt;child’s name&gt; tutoring journey, what would success look like to you OR how would you know the journey has been successful OR how would you talk about School is Easy to your friends?</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r>
              <a:rPr lang="en-CA" dirty="0"/>
              <a:t>Q 7 &amp; 8</a:t>
            </a:r>
          </a:p>
          <a:p>
            <a:pPr marL="0" lvl="0" indent="0" algn="l" rtl="0">
              <a:lnSpc>
                <a:spcPct val="100000"/>
              </a:lnSpc>
              <a:spcBef>
                <a:spcPts val="0"/>
              </a:spcBef>
              <a:spcAft>
                <a:spcPts val="0"/>
              </a:spcAft>
              <a:buSzPts val="1400"/>
              <a:buNone/>
            </a:pPr>
            <a:r>
              <a:rPr lang="en-CA" dirty="0"/>
              <a:t>&lt;Ask&gt;</a:t>
            </a:r>
          </a:p>
          <a:p>
            <a:pPr marL="0" lvl="0" indent="0" algn="l" rtl="0">
              <a:lnSpc>
                <a:spcPct val="100000"/>
              </a:lnSpc>
              <a:spcBef>
                <a:spcPts val="0"/>
              </a:spcBef>
              <a:spcAft>
                <a:spcPts val="0"/>
              </a:spcAft>
              <a:buSzPts val="1400"/>
              <a:buNone/>
            </a:pPr>
            <a:r>
              <a:rPr lang="en-CA" dirty="0"/>
              <a:t>How would you describe &lt;child name&gt;? What’s he/she like? What motivates him/her?</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Does&lt;child name&gt; have any special interests? example: reading, friends, sports, hobbies, cars, fashion etc. etc.</a:t>
            </a:r>
          </a:p>
          <a:p>
            <a:pPr marL="0" lvl="0" indent="0" algn="l" rtl="0">
              <a:lnSpc>
                <a:spcPct val="100000"/>
              </a:lnSpc>
              <a:spcBef>
                <a:spcPts val="0"/>
              </a:spcBef>
              <a:spcAft>
                <a:spcPts val="0"/>
              </a:spcAft>
              <a:buSzPts val="1400"/>
              <a:buNone/>
            </a:pPr>
            <a:r>
              <a:rPr lang="en-CA" dirty="0"/>
              <a:t>&lt;ask follow up questions such as&gt;</a:t>
            </a:r>
          </a:p>
          <a:p>
            <a:pPr marL="0" lvl="0" indent="0" algn="l" rtl="0">
              <a:lnSpc>
                <a:spcPct val="100000"/>
              </a:lnSpc>
              <a:spcBef>
                <a:spcPts val="0"/>
              </a:spcBef>
              <a:spcAft>
                <a:spcPts val="0"/>
              </a:spcAft>
              <a:buSzPts val="1400"/>
              <a:buNone/>
            </a:pPr>
            <a:r>
              <a:rPr lang="en-CA" dirty="0"/>
              <a:t>What is it he/she enjoys about that? Is he/she good at it? </a:t>
            </a:r>
          </a:p>
          <a:p>
            <a:pPr marL="0" lvl="0" indent="0" algn="l" rtl="0">
              <a:lnSpc>
                <a:spcPct val="100000"/>
              </a:lnSpc>
              <a:spcBef>
                <a:spcPts val="0"/>
              </a:spcBef>
              <a:spcAft>
                <a:spcPts val="0"/>
              </a:spcAft>
              <a:buSzPts val="1400"/>
              <a:buNone/>
            </a:pPr>
            <a:r>
              <a:rPr lang="en-CA" dirty="0"/>
              <a:t>What types of books does she/he enjoy? Any favorites? </a:t>
            </a:r>
          </a:p>
          <a:p>
            <a:pPr marL="0" lvl="0" indent="0" algn="l" rtl="0">
              <a:lnSpc>
                <a:spcPct val="100000"/>
              </a:lnSpc>
              <a:spcBef>
                <a:spcPts val="0"/>
              </a:spcBef>
              <a:spcAft>
                <a:spcPts val="0"/>
              </a:spcAft>
              <a:buSzPts val="1400"/>
              <a:buNone/>
            </a:pPr>
            <a:r>
              <a:rPr lang="en-CA" dirty="0"/>
              <a:t>Why? </a:t>
            </a:r>
          </a:p>
          <a:p>
            <a:pPr marL="0" lvl="0" indent="0" algn="l" rtl="0">
              <a:lnSpc>
                <a:spcPct val="100000"/>
              </a:lnSpc>
              <a:spcBef>
                <a:spcPts val="0"/>
              </a:spcBef>
              <a:spcAft>
                <a:spcPts val="0"/>
              </a:spcAft>
              <a:buSzPts val="1400"/>
              <a:buNone/>
            </a:pPr>
            <a:r>
              <a:rPr lang="en-CA" dirty="0"/>
              <a:t>Tell me more about that.</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b="1" dirty="0"/>
              <a:t>&lt;ask this last question before moving on&gt;</a:t>
            </a:r>
          </a:p>
          <a:p>
            <a:pPr marL="0" lvl="0" indent="0" algn="l" rtl="0">
              <a:lnSpc>
                <a:spcPct val="100000"/>
              </a:lnSpc>
              <a:spcBef>
                <a:spcPts val="0"/>
              </a:spcBef>
              <a:spcAft>
                <a:spcPts val="0"/>
              </a:spcAft>
              <a:buSzPts val="1400"/>
              <a:buNone/>
            </a:pPr>
            <a:r>
              <a:rPr lang="en-CA" b="1" dirty="0"/>
              <a:t> Is there anything else you would like me to know about &lt;child name&gt; that we haven’t already touched upon?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&lt;Segway&gt;</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Okay, this gives me a good picture of &lt;child name&gt;,  where he may be struggling and where you would like him/her to be going forward. </a:t>
            </a:r>
          </a:p>
          <a:p>
            <a:pPr marL="0" lvl="0" indent="0" algn="l" rtl="0">
              <a:lnSpc>
                <a:spcPct val="100000"/>
              </a:lnSpc>
              <a:spcBef>
                <a:spcPts val="0"/>
              </a:spcBef>
              <a:spcAft>
                <a:spcPts val="0"/>
              </a:spcAft>
              <a:buSzPts val="1400"/>
              <a:buNone/>
            </a:pPr>
            <a:r>
              <a:rPr lang="en-CA" dirty="0"/>
              <a:t>Now I’d like to find out about her/his learning style.</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&lt;next Slide&gt;</a:t>
            </a:r>
          </a:p>
          <a:p>
            <a:pPr marL="0" lvl="0" indent="0" algn="l" rtl="0">
              <a:lnSpc>
                <a:spcPct val="100000"/>
              </a:lnSpc>
              <a:spcBef>
                <a:spcPts val="0"/>
              </a:spcBef>
              <a:spcAft>
                <a:spcPts val="0"/>
              </a:spcAft>
              <a:buSzPts val="1400"/>
              <a:buNone/>
            </a:pPr>
            <a:endParaRPr dirty="0"/>
          </a:p>
        </p:txBody>
      </p:sp>
      <p:sp>
        <p:nvSpPr>
          <p:cNvPr id="107" name="Google Shape;107;g5ab4dcc1a0_0_22:notes"/>
          <p:cNvSpPr>
            <a:spLocks noGrp="1" noRot="1" noChangeAspect="1"/>
          </p:cNvSpPr>
          <p:nvPr>
            <p:ph type="sldImg" idx="2"/>
          </p:nvPr>
        </p:nvSpPr>
        <p:spPr>
          <a:xfrm>
            <a:off x="3155950" y="258763"/>
            <a:ext cx="3370263" cy="189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706749a26_0_11:notes"/>
          <p:cNvSpPr>
            <a:spLocks noGrp="1" noRot="1" noChangeAspect="1"/>
          </p:cNvSpPr>
          <p:nvPr>
            <p:ph type="sldImg" idx="2"/>
          </p:nvPr>
        </p:nvSpPr>
        <p:spPr>
          <a:xfrm>
            <a:off x="3036888" y="465138"/>
            <a:ext cx="3341687" cy="1879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706749a26_0_11:notes"/>
          <p:cNvSpPr txBox="1">
            <a:spLocks noGrp="1"/>
          </p:cNvSpPr>
          <p:nvPr>
            <p:ph type="body" idx="1"/>
          </p:nvPr>
        </p:nvSpPr>
        <p:spPr>
          <a:xfrm>
            <a:off x="280219" y="2462981"/>
            <a:ext cx="6341807" cy="553816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b="1" dirty="0"/>
              <a:t>Purpose of this slide: </a:t>
            </a:r>
            <a:r>
              <a:rPr lang="en-CA" dirty="0"/>
              <a:t>(ASSESS) Work through this with the parents/ student.  put the results in the student profile.  At this time, do any other assessments that you need to for this student.  spelling test, reading test, etc.</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&lt;say&gt;</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Okay, I'm going to ask you some questions about &lt;child’s name(s)&gt;, you tell me what it is, just the first thing comes to your mind, or your best guess. I’ll keep track of your answers and we’ll discuss it at the end. </a:t>
            </a:r>
          </a:p>
          <a:p>
            <a:pPr marL="0" lvl="0" indent="0" algn="l" rtl="0">
              <a:spcBef>
                <a:spcPts val="0"/>
              </a:spcBef>
              <a:spcAft>
                <a:spcPts val="0"/>
              </a:spcAft>
              <a:buNone/>
            </a:pP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&lt;ask&gt;</a:t>
            </a:r>
          </a:p>
          <a:p>
            <a:pPr marL="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Sound good? …………. okay, here we go</a:t>
            </a: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r>
              <a:rPr lang="en-CA" dirty="0"/>
              <a:t>&lt;begin at the top and read aloud as outlined below &amp; track parent’s answers&gt;</a:t>
            </a:r>
          </a:p>
          <a:p>
            <a:r>
              <a:rPr lang="en-US" sz="1200" b="0" i="0" u="none" strike="noStrike" cap="none" dirty="0">
                <a:solidFill>
                  <a:schemeClr val="dk1"/>
                </a:solidFill>
                <a:effectLst/>
                <a:latin typeface="Calibri"/>
                <a:ea typeface="Calibri"/>
                <a:cs typeface="Calibri"/>
                <a:sym typeface="Calibri"/>
              </a:rPr>
              <a:t>&lt;say&gt;</a:t>
            </a:r>
          </a:p>
          <a:p>
            <a:r>
              <a:rPr lang="en-US" sz="1200" b="0" i="0" u="none" strike="noStrike" cap="none" dirty="0">
                <a:solidFill>
                  <a:schemeClr val="dk1"/>
                </a:solidFill>
                <a:effectLst/>
                <a:latin typeface="Calibri"/>
                <a:ea typeface="Calibri"/>
                <a:cs typeface="Calibri"/>
                <a:sym typeface="Calibri"/>
              </a:rPr>
              <a:t>So does &lt;child’s name(s)&gt; get distracted by things? Sounds or activities? activities?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And does he/she like to look at things, to listen to things, or do things?</a:t>
            </a:r>
          </a:p>
          <a:p>
            <a:r>
              <a:rPr lang="en-US" sz="1200" b="0" i="0" u="none" strike="noStrike" cap="none" dirty="0">
                <a:solidFill>
                  <a:schemeClr val="dk1"/>
                </a:solidFill>
                <a:effectLst/>
                <a:latin typeface="Calibri"/>
                <a:ea typeface="Calibri"/>
                <a:cs typeface="Calibri"/>
                <a:sym typeface="Calibri"/>
              </a:rPr>
              <a:t>Does he learn best when he sees something, hear something or does something? Okay.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Does he like to make things look good? Does he like to tell stories and jokes or build things and be active?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a:t>
            </a:r>
            <a:r>
              <a:rPr lang="en-US" sz="1200" b="0" i="0" u="none" strike="noStrike" cap="none" dirty="0" err="1">
                <a:solidFill>
                  <a:schemeClr val="dk1"/>
                </a:solidFill>
                <a:effectLst/>
                <a:latin typeface="Calibri"/>
                <a:ea typeface="Calibri"/>
                <a:cs typeface="Calibri"/>
                <a:sym typeface="Calibri"/>
              </a:rPr>
              <a:t>etc</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etc</a:t>
            </a:r>
            <a:r>
              <a:rPr lang="en-US" sz="1200" b="0" i="0" u="none" strike="noStrike" cap="none" dirty="0">
                <a:solidFill>
                  <a:schemeClr val="dk1"/>
                </a:solidFill>
                <a:effectLst/>
                <a:latin typeface="Calibri"/>
                <a:ea typeface="Calibri"/>
                <a:cs typeface="Calibri"/>
                <a:sym typeface="Calibri"/>
              </a:rPr>
              <a:t> to end of list&gt;</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&lt;Note: at end of list, count up number of response for each: Visual, Auditory, Tactile/Kinesthetic. Highest number represents child’s learning style&gt;</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&lt;say&gt;</a:t>
            </a:r>
          </a:p>
          <a:p>
            <a:r>
              <a:rPr lang="en-US" sz="1200" b="0" i="0" u="none" strike="noStrike" cap="none" dirty="0">
                <a:solidFill>
                  <a:schemeClr val="dk1"/>
                </a:solidFill>
                <a:effectLst/>
                <a:latin typeface="Calibri"/>
                <a:ea typeface="Calibri"/>
                <a:cs typeface="Calibri"/>
                <a:sym typeface="Calibri"/>
              </a:rPr>
              <a:t>This assessment just gives us an of idea of what his learning style is. We have three primary learning styles here a visual learner, an auditory learner, and the tactile or kinesthetic learner.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&lt;child’s name(s)&gt; came out with &lt;X points in the tactile kinesthetic learner, X points in the visual and X pts for auditory&gt;. </a:t>
            </a:r>
            <a:endParaRPr lang="en-CA"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&lt;say&gt; </a:t>
            </a:r>
          </a:p>
          <a:p>
            <a:r>
              <a:rPr lang="en-US" sz="1200" b="0" i="0" u="none" strike="noStrike" cap="none" dirty="0">
                <a:solidFill>
                  <a:schemeClr val="dk1"/>
                </a:solidFill>
                <a:effectLst/>
                <a:latin typeface="Calibri"/>
                <a:ea typeface="Calibri"/>
                <a:cs typeface="Calibri"/>
                <a:sym typeface="Calibri"/>
              </a:rPr>
              <a:t>So what does that mean? And why does it matter?</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It matters that we know this because it affects the way that the tutor will teach him/her.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somebody who is a </a:t>
            </a:r>
            <a:r>
              <a:rPr lang="en-US" sz="1200" b="1" i="0" u="none" strike="noStrike" cap="none" dirty="0">
                <a:solidFill>
                  <a:schemeClr val="tx1"/>
                </a:solidFill>
                <a:effectLst/>
                <a:latin typeface="Calibri"/>
                <a:ea typeface="Calibri"/>
                <a:cs typeface="Calibri"/>
                <a:sym typeface="Calibri"/>
              </a:rPr>
              <a:t>tactile / kinesthetic learner learns best by doing</a:t>
            </a:r>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pPr>
              <a:buFontTx/>
              <a:buChar char="-"/>
            </a:pPr>
            <a:r>
              <a:rPr lang="en-US" sz="1200" b="0" i="0" u="none" strike="noStrike" cap="none" dirty="0">
                <a:solidFill>
                  <a:schemeClr val="dk1"/>
                </a:solidFill>
                <a:effectLst/>
                <a:latin typeface="Calibri"/>
                <a:ea typeface="Calibri"/>
                <a:cs typeface="Calibri"/>
                <a:sym typeface="Calibri"/>
              </a:rPr>
              <a:t>the tutor is not only going to have to demonstrate how to solve something, but the mastery will come for &lt;child’s name(s)&gt; in doing it in the practice. So practice by doing is going to be important. </a:t>
            </a:r>
          </a:p>
          <a:p>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 high score in </a:t>
            </a:r>
            <a:r>
              <a:rPr lang="en-US" sz="1200" b="1" i="0" u="none" strike="noStrike" cap="none" dirty="0">
                <a:solidFill>
                  <a:schemeClr val="dk1"/>
                </a:solidFill>
                <a:effectLst/>
                <a:latin typeface="Calibri"/>
                <a:ea typeface="Calibri"/>
                <a:cs typeface="Calibri"/>
                <a:sym typeface="Calibri"/>
              </a:rPr>
              <a:t>auditory</a:t>
            </a:r>
            <a:r>
              <a:rPr lang="en-US" sz="1200" b="0" i="0" u="none" strike="noStrike" cap="none" dirty="0">
                <a:solidFill>
                  <a:schemeClr val="dk1"/>
                </a:solidFill>
                <a:effectLst/>
                <a:latin typeface="Calibri"/>
                <a:ea typeface="Calibri"/>
                <a:cs typeface="Calibri"/>
                <a:sym typeface="Calibri"/>
              </a:rPr>
              <a:t>, on the other hand would have the tutor giving &lt;child name&gt;  different explanations, and talking about it. </a:t>
            </a:r>
          </a:p>
          <a:p>
            <a:r>
              <a:rPr lang="en-US" sz="1200" b="0" i="0" u="none" strike="noStrike" cap="none" dirty="0">
                <a:solidFill>
                  <a:schemeClr val="dk1"/>
                </a:solidFill>
                <a:effectLst/>
                <a:latin typeface="Calibri"/>
                <a:ea typeface="Calibri"/>
                <a:cs typeface="Calibri"/>
                <a:sym typeface="Calibri"/>
              </a:rPr>
              <a:t>- Speaking and explaining would be helpful to his/her learning. </a:t>
            </a:r>
            <a:endParaRPr lang="en-CA"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With a Visual students may be motivated by puzzles, writing, crafts and movement.  We may want to integrate such things as , videos, flashcards, post it notes, graphs and using visual cues from real life situations (maps, photos, menus  </a:t>
            </a:r>
            <a:r>
              <a:rPr lang="en-US" sz="1200" b="0" i="0" u="none" strike="noStrike" cap="none" dirty="0" err="1">
                <a:solidFill>
                  <a:schemeClr val="dk1"/>
                </a:solidFill>
                <a:effectLst/>
                <a:latin typeface="Calibri"/>
                <a:ea typeface="Calibri"/>
                <a:cs typeface="Calibri"/>
                <a:sym typeface="Calibri"/>
              </a:rPr>
              <a:t>etc</a:t>
            </a:r>
            <a:r>
              <a:rPr lang="en-US" sz="1200" b="0" i="0" u="none" strike="noStrike" cap="none" dirty="0">
                <a:solidFill>
                  <a:schemeClr val="dk1"/>
                </a:solidFill>
                <a:effectLst/>
                <a:latin typeface="Calibri"/>
                <a:ea typeface="Calibri"/>
                <a:cs typeface="Calibri"/>
                <a:sym typeface="Calibri"/>
              </a:rPr>
              <a:t> ) to assist with their learning.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But in &lt;child’s name(s)&gt;'s case, He/she has a high score in the  &lt;type&gt; learning style category and I will communicate this to he/her tutor so they can work with &lt;child name&gt; in a way that is best suited to him and that he will enjoy.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very simple, knowing the learning style gives us more insight into &lt;child’s name(s)&gt; and how we can help.</a:t>
            </a:r>
          </a:p>
          <a:p>
            <a:r>
              <a:rPr lang="en-US" sz="1200" b="0" i="0" u="none" strike="noStrike" cap="none" dirty="0">
                <a:solidFill>
                  <a:schemeClr val="dk1"/>
                </a:solidFill>
                <a:effectLst/>
                <a:latin typeface="Calibri"/>
                <a:ea typeface="Calibri"/>
                <a:cs typeface="Calibri"/>
                <a:sym typeface="Calibri"/>
              </a:rPr>
              <a:t> So thanks. Thank you for working through that with me. </a:t>
            </a:r>
          </a:p>
          <a:p>
            <a:endParaRPr lang="en-CA"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CA" dirty="0"/>
              <a:t>NOTES:</a:t>
            </a:r>
          </a:p>
          <a:p>
            <a:pPr marL="0" lvl="0" indent="0" algn="l" rtl="0">
              <a:spcBef>
                <a:spcPts val="0"/>
              </a:spcBef>
              <a:spcAft>
                <a:spcPts val="0"/>
              </a:spcAft>
              <a:buNone/>
            </a:pPr>
            <a:r>
              <a:rPr lang="en-CA" dirty="0"/>
              <a:t>from here and depending on the challenges of the child, you may ask the child to be present so you can assess their current reading or spelling level.</a:t>
            </a:r>
          </a:p>
          <a:p>
            <a:pPr marL="0" lvl="0" indent="0" algn="l" rtl="0">
              <a:spcBef>
                <a:spcPts val="0"/>
              </a:spcBef>
              <a:spcAft>
                <a:spcPts val="0"/>
              </a:spcAft>
              <a:buNone/>
            </a:pPr>
            <a:r>
              <a:rPr lang="en-CA" dirty="0"/>
              <a:t>When conducting these two assessments always start at a higher grade level and work to lower levels moving from on to the other seamlessly, without indication that you are moving from one grade level to another. When child can provide more than 10 correct answers at level, we consider that is their current level. </a:t>
            </a:r>
          </a:p>
          <a:p>
            <a:pPr marL="0" lvl="0" indent="0" algn="l" rtl="0">
              <a:spcBef>
                <a:spcPts val="0"/>
              </a:spcBef>
              <a:spcAft>
                <a:spcPts val="0"/>
              </a:spcAft>
              <a:buNone/>
            </a:pPr>
            <a:r>
              <a:rPr lang="en-CA" dirty="0"/>
              <a:t>Assessment Tools:  </a:t>
            </a:r>
          </a:p>
          <a:p>
            <a:pPr marL="171450" lvl="0" indent="-171450" algn="l" rtl="0">
              <a:spcBef>
                <a:spcPts val="0"/>
              </a:spcBef>
              <a:spcAft>
                <a:spcPts val="0"/>
              </a:spcAft>
              <a:buFont typeface="Arial" panose="020B0604020202020204" pitchFamily="34" charset="0"/>
              <a:buChar char="•"/>
            </a:pPr>
            <a:r>
              <a:rPr lang="en-CA" dirty="0"/>
              <a:t>Spelling</a:t>
            </a:r>
          </a:p>
          <a:p>
            <a:pPr marL="171450" lvl="0" indent="-171450" algn="l" rtl="0">
              <a:spcBef>
                <a:spcPts val="0"/>
              </a:spcBef>
              <a:spcAft>
                <a:spcPts val="0"/>
              </a:spcAft>
              <a:buFont typeface="Arial" panose="020B0604020202020204" pitchFamily="34" charset="0"/>
              <a:buChar char="•"/>
            </a:pPr>
            <a:r>
              <a:rPr lang="en-CA" dirty="0"/>
              <a:t>Reading</a:t>
            </a:r>
          </a:p>
          <a:p>
            <a:pPr marL="171450" lvl="0" indent="-171450" algn="l" rtl="0">
              <a:spcBef>
                <a:spcPts val="0"/>
              </a:spcBef>
              <a:spcAft>
                <a:spcPts val="0"/>
              </a:spcAft>
              <a:buFont typeface="Arial" panose="020B0604020202020204" pitchFamily="34" charset="0"/>
              <a:buChar char="•"/>
            </a:pPr>
            <a:endParaRPr lang="en-CA" dirty="0"/>
          </a:p>
          <a:p>
            <a:pPr marL="0" marR="0" lvl="0" indent="0" algn="l" rtl="0">
              <a:lnSpc>
                <a:spcPct val="100000"/>
              </a:lnSpc>
              <a:spcBef>
                <a:spcPts val="0"/>
              </a:spcBef>
              <a:spcAft>
                <a:spcPts val="0"/>
              </a:spcAft>
              <a:buNone/>
            </a:pPr>
            <a:r>
              <a:rPr lang="en-CA" sz="1200" dirty="0">
                <a:solidFill>
                  <a:schemeClr val="lt1"/>
                </a:solidFill>
                <a:latin typeface="Hind"/>
                <a:ea typeface="Hind"/>
                <a:cs typeface="Hind"/>
                <a:sym typeface="Hind"/>
              </a:rPr>
              <a:t>Sharing Results:</a:t>
            </a:r>
          </a:p>
          <a:p>
            <a:pPr marL="0" marR="0" lvl="0" indent="0" algn="l" rtl="0">
              <a:lnSpc>
                <a:spcPct val="100000"/>
              </a:lnSpc>
              <a:spcBef>
                <a:spcPts val="0"/>
              </a:spcBef>
              <a:spcAft>
                <a:spcPts val="0"/>
              </a:spcAft>
              <a:buNone/>
            </a:pPr>
            <a:r>
              <a:rPr lang="en-CA" sz="1200" dirty="0">
                <a:solidFill>
                  <a:schemeClr val="lt1"/>
                </a:solidFill>
                <a:latin typeface="Hind"/>
                <a:ea typeface="Hind"/>
                <a:cs typeface="Hind"/>
                <a:sym typeface="Hind"/>
              </a:rPr>
              <a:t>Use wisdom in when and how to share results. </a:t>
            </a:r>
            <a:r>
              <a:rPr lang="en-CA" dirty="0"/>
              <a:t>Do not reveal the current level to the child - we do not want them feeling badly about themselves. </a:t>
            </a:r>
            <a:r>
              <a:rPr lang="en-CA" sz="1200" dirty="0">
                <a:solidFill>
                  <a:schemeClr val="lt1"/>
                </a:solidFill>
                <a:latin typeface="Hind"/>
                <a:ea typeface="Hind"/>
                <a:cs typeface="Hind"/>
                <a:sym typeface="Hind"/>
              </a:rPr>
              <a:t>If a student is significantly behind and insecure you may want to say:</a:t>
            </a:r>
          </a:p>
          <a:p>
            <a:pPr marL="0" marR="0" lvl="0" indent="0" algn="l" rtl="0">
              <a:lnSpc>
                <a:spcPct val="100000"/>
              </a:lnSpc>
              <a:spcBef>
                <a:spcPts val="0"/>
              </a:spcBef>
              <a:spcAft>
                <a:spcPts val="0"/>
              </a:spcAft>
              <a:buNone/>
            </a:pPr>
            <a:r>
              <a:rPr lang="en-CA" sz="1200" dirty="0">
                <a:solidFill>
                  <a:schemeClr val="lt1"/>
                </a:solidFill>
                <a:latin typeface="Hind"/>
                <a:ea typeface="Hind"/>
                <a:cs typeface="Hind"/>
                <a:sym typeface="Hind"/>
              </a:rPr>
              <a:t>“Great!  Thank you so much for working with me, here is a orange, SIE pencil you can have for doing such a good job.  You are all done, so you can go and play now.  You were awesome!”</a:t>
            </a:r>
          </a:p>
          <a:p>
            <a:pPr marL="171450" lvl="0" indent="-171450" algn="l" rtl="0">
              <a:spcBef>
                <a:spcPts val="0"/>
              </a:spcBef>
              <a:spcAft>
                <a:spcPts val="0"/>
              </a:spcAft>
              <a:buFont typeface="Arial" panose="020B0604020202020204" pitchFamily="34" charset="0"/>
              <a:buChar char="•"/>
            </a:pPr>
            <a:r>
              <a:rPr lang="en-CA" dirty="0"/>
              <a:t>OR</a:t>
            </a:r>
          </a:p>
          <a:p>
            <a:pPr marL="0" lvl="0" indent="0" algn="l" rtl="0">
              <a:spcBef>
                <a:spcPts val="0"/>
              </a:spcBef>
              <a:spcAft>
                <a:spcPts val="0"/>
              </a:spcAft>
              <a:buClr>
                <a:schemeClr val="dk1"/>
              </a:buClr>
              <a:buSzPts val="1100"/>
              <a:buFont typeface="Arial"/>
              <a:buNone/>
            </a:pPr>
            <a:r>
              <a:rPr lang="en-CA" sz="1200" dirty="0">
                <a:solidFill>
                  <a:schemeClr val="lt1"/>
                </a:solidFill>
                <a:latin typeface="Hind"/>
                <a:ea typeface="Hind"/>
                <a:cs typeface="Hind"/>
                <a:sym typeface="Hind"/>
              </a:rPr>
              <a:t>You can also write the grade level of the test and results on the papers that the student wrote on, and then pass them to the parents quietly.</a:t>
            </a:r>
          </a:p>
          <a:p>
            <a:pPr marL="0" lvl="0" indent="0" algn="l" rtl="0">
              <a:lnSpc>
                <a:spcPct val="115000"/>
              </a:lnSpc>
              <a:spcBef>
                <a:spcPts val="0"/>
              </a:spcBef>
              <a:spcAft>
                <a:spcPts val="0"/>
              </a:spcAft>
              <a:buClr>
                <a:schemeClr val="dk1"/>
              </a:buClr>
              <a:buSzPts val="1100"/>
              <a:buFont typeface="Arial"/>
              <a:buNone/>
            </a:pPr>
            <a:r>
              <a:rPr lang="en-CA" sz="1200" dirty="0">
                <a:solidFill>
                  <a:schemeClr val="lt1"/>
                </a:solidFill>
                <a:latin typeface="Hind"/>
                <a:ea typeface="Hind"/>
                <a:cs typeface="Hind"/>
                <a:sym typeface="Hind"/>
              </a:rPr>
              <a:t>Sometimes you can speak to the child candidly with sensitivity:</a:t>
            </a:r>
          </a:p>
          <a:p>
            <a:pPr marL="0" lvl="0" indent="0" algn="l" rtl="0">
              <a:lnSpc>
                <a:spcPct val="115000"/>
              </a:lnSpc>
              <a:spcBef>
                <a:spcPts val="0"/>
              </a:spcBef>
              <a:spcAft>
                <a:spcPts val="0"/>
              </a:spcAft>
              <a:buClr>
                <a:schemeClr val="dk1"/>
              </a:buClr>
              <a:buSzPts val="1100"/>
              <a:buFont typeface="Arial"/>
              <a:buNone/>
            </a:pPr>
            <a:r>
              <a:rPr lang="en-CA" sz="1200" dirty="0">
                <a:solidFill>
                  <a:schemeClr val="lt1"/>
                </a:solidFill>
                <a:latin typeface="Hind"/>
                <a:ea typeface="Hind"/>
                <a:cs typeface="Hind"/>
                <a:sym typeface="Hind"/>
              </a:rPr>
              <a:t>For example: “You got 9 out of 10 on reading comprehension. Good for you!  That means that even though the actual reading is a bit tough for you, you remember and understand what you read.  Your tutor can help make the reading part easier.”</a:t>
            </a:r>
            <a:endParaRPr lang="en-CA" sz="1200" dirty="0">
              <a:solidFill>
                <a:schemeClr val="dk1"/>
              </a:solidFill>
            </a:endParaRPr>
          </a:p>
          <a:p>
            <a:pPr marL="0" lvl="0" indent="0" algn="l" rtl="0">
              <a:spcBef>
                <a:spcPts val="0"/>
              </a:spcBef>
              <a:spcAft>
                <a:spcPts val="0"/>
              </a:spcAft>
              <a:buFont typeface="Arial" panose="020B0604020202020204" pitchFamily="34" charset="0"/>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p:txBody>
      </p:sp>
      <p:sp>
        <p:nvSpPr>
          <p:cNvPr id="119" name="Google Shape;119;g8706749a26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c0eeceb51_0_10:notes"/>
          <p:cNvSpPr txBox="1">
            <a:spLocks noGrp="1"/>
          </p:cNvSpPr>
          <p:nvPr>
            <p:ph type="body" idx="1"/>
          </p:nvPr>
        </p:nvSpPr>
        <p:spPr>
          <a:xfrm>
            <a:off x="383458" y="1947863"/>
            <a:ext cx="6112592" cy="679900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&lt;Segway&gt;</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So you've given me some information about &lt;child’s name(s)&gt;, now, let me tell you a little bit about School is Easy tutoring and how we help struggling students succeed at school/</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&lt;Say&gt;</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First, tutoring works when there is a commitment to the tutoring journey.</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What I mean by that is; Tutoring is not a quick fix. It's not something that one session will solve.  For example, if you came to me and asked me to tell you why two plus two equals four, we could probably do that in one session, as long as that was the  goal of the tutoring plan.</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But where we have a situation where &lt;child’s name(s)&gt; is struggling, and you're looking for him to master these concepts to a more comfortable level, that's going to take time.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effectLst/>
                <a:latin typeface="Calibri"/>
                <a:ea typeface="Calibri"/>
                <a:cs typeface="Calibri"/>
                <a:sym typeface="Calibri"/>
              </a:rPr>
              <a:t>That’s going to take </a:t>
            </a:r>
            <a:r>
              <a:rPr lang="en-US" sz="1200" b="1" i="0" u="sng" strike="noStrike" cap="none" dirty="0">
                <a:solidFill>
                  <a:schemeClr val="dk1"/>
                </a:solidFill>
                <a:effectLst/>
                <a:latin typeface="Calibri"/>
                <a:ea typeface="Calibri"/>
                <a:cs typeface="Calibri"/>
                <a:sym typeface="Calibri"/>
              </a:rPr>
              <a:t>commitment</a:t>
            </a:r>
            <a:r>
              <a:rPr lang="en-US" sz="1200" b="0" i="0" u="sng" strike="noStrike" cap="none" dirty="0">
                <a:solidFill>
                  <a:schemeClr val="dk1"/>
                </a:solidFill>
                <a:effectLst/>
                <a:latin typeface="Calibri"/>
                <a:ea typeface="Calibri"/>
                <a:cs typeface="Calibri"/>
                <a:sym typeface="Calibri"/>
              </a:rPr>
              <a:t> to the process</a:t>
            </a:r>
            <a:r>
              <a:rPr lang="en-US" sz="1200" b="0" i="0" u="none" strike="noStrike" cap="none" dirty="0">
                <a:solidFill>
                  <a:schemeClr val="dk1"/>
                </a:solidFill>
                <a:effectLst/>
                <a:latin typeface="Calibri"/>
                <a:ea typeface="Calibri"/>
                <a:cs typeface="Calibri"/>
                <a:sym typeface="Calibri"/>
              </a:rPr>
              <a:t>. So he/she is going to have to show up regularly, meet with his/her tutor, and be engaged in the learning.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At the same time, that </a:t>
            </a:r>
            <a:r>
              <a:rPr lang="en-US" sz="1200" b="0" i="0" u="sng" strike="noStrike" cap="none" dirty="0">
                <a:solidFill>
                  <a:schemeClr val="dk1"/>
                </a:solidFill>
                <a:effectLst/>
                <a:latin typeface="Calibri"/>
                <a:ea typeface="Calibri"/>
                <a:cs typeface="Calibri"/>
                <a:sym typeface="Calibri"/>
              </a:rPr>
              <a:t>commitment comes from you as the parents</a:t>
            </a:r>
            <a:r>
              <a:rPr lang="en-US" sz="1200" b="0" i="0" u="none" strike="noStrike" cap="none" dirty="0">
                <a:solidFill>
                  <a:schemeClr val="dk1"/>
                </a:solidFill>
                <a:effectLst/>
                <a:latin typeface="Calibri"/>
                <a:ea typeface="Calibri"/>
                <a:cs typeface="Calibri"/>
                <a:sym typeface="Calibri"/>
              </a:rPr>
              <a:t>. Commitment to the plan we agree upon. Supporting the schedule, not canceling sessions because your child is “double booked”, helping him/her be prepared for each session and also being engage in the process.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Secondly, </a:t>
            </a:r>
            <a:r>
              <a:rPr lang="en-US" sz="1200" b="1" i="0" u="none" strike="noStrike" cap="none" dirty="0">
                <a:solidFill>
                  <a:schemeClr val="dk1"/>
                </a:solidFill>
                <a:effectLst/>
                <a:latin typeface="Calibri"/>
                <a:ea typeface="Calibri"/>
                <a:cs typeface="Calibri"/>
                <a:sym typeface="Calibri"/>
              </a:rPr>
              <a:t>collaboration. </a:t>
            </a:r>
            <a:r>
              <a:rPr lang="en-US" sz="1200" b="0" i="0" u="none" strike="noStrike" cap="none" dirty="0">
                <a:solidFill>
                  <a:schemeClr val="dk1"/>
                </a:solidFill>
                <a:effectLst/>
                <a:latin typeface="Calibri"/>
                <a:ea typeface="Calibri"/>
                <a:cs typeface="Calibri"/>
                <a:sym typeface="Calibri"/>
              </a:rPr>
              <a:t>School is Easy is not the sole solution to the problem.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What I mean by that is, it doesn't matter if we think your child is doing fantastic. Let’s say we give him the proverbial “gold star”, and then he/she goes to school and fails the next exam. My gold star and praise is now meaningless to him.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It's in school where it matters – that’s where he/she gets the marks that affect his/her self esteem. </a:t>
            </a:r>
            <a:r>
              <a:rPr lang="en-CA" sz="1200" b="0"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And so being able to </a:t>
            </a:r>
            <a:r>
              <a:rPr lang="en-US" sz="1200" b="0" i="0" u="sng" strike="noStrike" cap="none" dirty="0">
                <a:solidFill>
                  <a:schemeClr val="dk1"/>
                </a:solidFill>
                <a:effectLst/>
                <a:latin typeface="Calibri"/>
                <a:ea typeface="Calibri"/>
                <a:cs typeface="Calibri"/>
                <a:sym typeface="Calibri"/>
              </a:rPr>
              <a:t>collaborate with his/her teacher</a:t>
            </a:r>
            <a:r>
              <a:rPr lang="en-US" sz="1200" b="0" i="0" u="none" strike="noStrike" cap="none" dirty="0">
                <a:solidFill>
                  <a:schemeClr val="dk1"/>
                </a:solidFill>
                <a:effectLst/>
                <a:latin typeface="Calibri"/>
                <a:ea typeface="Calibri"/>
                <a:cs typeface="Calibri"/>
                <a:sym typeface="Calibri"/>
              </a:rPr>
              <a:t> will make a big difference. Also, continued </a:t>
            </a:r>
            <a:r>
              <a:rPr lang="en-US" sz="1200" b="0" i="0" u="sng" strike="noStrike" cap="none" dirty="0">
                <a:solidFill>
                  <a:schemeClr val="dk1"/>
                </a:solidFill>
                <a:effectLst/>
                <a:latin typeface="Calibri"/>
                <a:ea typeface="Calibri"/>
                <a:cs typeface="Calibri"/>
                <a:sym typeface="Calibri"/>
              </a:rPr>
              <a:t>collaboration with you</a:t>
            </a:r>
            <a:r>
              <a:rPr lang="en-US" sz="1200" b="0" i="0" u="none" strike="noStrike" cap="none" dirty="0">
                <a:solidFill>
                  <a:schemeClr val="dk1"/>
                </a:solidFill>
                <a:effectLst/>
                <a:latin typeface="Calibri"/>
                <a:ea typeface="Calibri"/>
                <a:cs typeface="Calibri"/>
                <a:sym typeface="Calibri"/>
              </a:rPr>
              <a:t>, &lt;parent/guardian name&gt;, is important - nobody's going to know your child better than you. </a:t>
            </a:r>
            <a:endParaRPr lang="en-CA"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next key point is </a:t>
            </a:r>
            <a:r>
              <a:rPr lang="en-US" sz="1200" b="1" i="0" u="none" strike="noStrike" cap="none" dirty="0">
                <a:solidFill>
                  <a:schemeClr val="dk1"/>
                </a:solidFill>
                <a:effectLst/>
                <a:latin typeface="Calibri"/>
                <a:ea typeface="Calibri"/>
                <a:cs typeface="Calibri"/>
                <a:sym typeface="Calibri"/>
              </a:rPr>
              <a:t>communication</a:t>
            </a:r>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It’s important that &lt;child’s name(s)&gt; loves his tutor. The reason we go through this whole process and learning as much as we can about your child is so that we can select the right tutor. Do we always get it right? Yeah, we usually do. But if we didn't, I want to know about it, I want to know that you didn't feel that the tutor match was good, because that tutor match, and that connection between &lt;child’s name(s)&gt; and the tutor is a huge piece of him enjoying and committing to the process.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The last thing, like anything in life </a:t>
            </a:r>
            <a:r>
              <a:rPr lang="en-US" sz="1200" b="1" i="0" u="none" strike="noStrike" cap="none" dirty="0">
                <a:solidFill>
                  <a:schemeClr val="dk1"/>
                </a:solidFill>
                <a:effectLst/>
                <a:latin typeface="Calibri"/>
                <a:ea typeface="Calibri"/>
                <a:cs typeface="Calibri"/>
                <a:sym typeface="Calibri"/>
              </a:rPr>
              <a:t>consistency. </a:t>
            </a:r>
          </a:p>
          <a:p>
            <a:r>
              <a:rPr lang="en-US" sz="1200" b="0" i="0" u="none" strike="noStrike" cap="none" dirty="0">
                <a:solidFill>
                  <a:schemeClr val="dk1"/>
                </a:solidFill>
                <a:effectLst/>
                <a:latin typeface="Calibri"/>
                <a:ea typeface="Calibri"/>
                <a:cs typeface="Calibri"/>
                <a:sym typeface="Calibri"/>
              </a:rPr>
              <a:t>The more consistently &lt;child’s name&gt; is engaged in the learning process, the more consistently he is with meeting with his tutor, the more his/her skills will build. </a:t>
            </a:r>
          </a:p>
          <a:p>
            <a:r>
              <a:rPr lang="en-US" sz="1200" b="0" i="0" u="none" strike="noStrike" cap="none" dirty="0">
                <a:solidFill>
                  <a:schemeClr val="dk1"/>
                </a:solidFill>
                <a:effectLst/>
                <a:latin typeface="Calibri"/>
                <a:ea typeface="Calibri"/>
                <a:cs typeface="Calibri"/>
                <a:sym typeface="Calibri"/>
              </a:rPr>
              <a:t>Example: Let’s use sports as an example:  So let’s say  &lt;child’s name(s)&gt; loves soccer. When he/she is five years old, they go to practice every week, and as they get better, the more practice they do. And , when you look at somebody who becomes a professional soccer player, what do they do at that point, , they continue to practice, always, they never stop practicing, because it is that practice that keeps them at the top of their game. </a:t>
            </a:r>
          </a:p>
          <a:p>
            <a:r>
              <a:rPr lang="en-US" sz="1200" b="0" i="0" u="none" strike="noStrike" cap="none" dirty="0">
                <a:solidFill>
                  <a:schemeClr val="dk1"/>
                </a:solidFill>
                <a:effectLst/>
                <a:latin typeface="Calibri"/>
                <a:ea typeface="Calibri"/>
                <a:cs typeface="Calibri"/>
                <a:sym typeface="Calibri"/>
              </a:rPr>
              <a:t>And, so tutoring is the same thing. Consistency matters. Tutoring is about practice every week over a period of time and School is Easy, we are going to there, helping him/her practice every step of the way - that's how children and adults for that matter, start to achieve impressive results.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&lt;Ask&gt;</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Do these points make sense to you. Is there anything here that you’d like clarification about?</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Okay, great. </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&lt;Segway&gt;</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Now, I would like to discuss a tutoring plan for &lt;child’s name&gt; but before I do that, have you ever heard the phrase Learning Loss? </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 </a:t>
            </a: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&lt;if No is the answer, say&gt; Okay, well I’d like to take a minute and walk you through it now – it really helps explain some of the learning challenges students face.</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&lt;if Yes is the answer, say&gt; Great, if you don’t mind, I’d like for us to walk through it together as a reminder of one of the learning challenges students face over the holidays or a break.</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&lt;move to next slide&gt;</a:t>
            </a: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lang="en-US" sz="1200" b="0" i="0" u="none" strike="noStrike" cap="none" dirty="0">
              <a:solidFill>
                <a:schemeClr val="dk1"/>
              </a:solidFill>
              <a:effectLst/>
              <a:latin typeface="Calibri"/>
              <a:cs typeface="Calibri"/>
              <a:sym typeface="Calibri"/>
            </a:endParaRPr>
          </a:p>
          <a:p>
            <a:pPr marL="0" lvl="0" indent="0" algn="l" rtl="0">
              <a:lnSpc>
                <a:spcPct val="100000"/>
              </a:lnSpc>
              <a:spcBef>
                <a:spcPts val="0"/>
              </a:spcBef>
              <a:spcAft>
                <a:spcPts val="0"/>
              </a:spcAft>
              <a:buSzPts val="1400"/>
              <a:buNone/>
            </a:pPr>
            <a:endParaRPr lang="en-US" dirty="0"/>
          </a:p>
        </p:txBody>
      </p:sp>
      <p:sp>
        <p:nvSpPr>
          <p:cNvPr id="125" name="Google Shape;125;g5c0eeceb51_0_10:notes"/>
          <p:cNvSpPr>
            <a:spLocks noGrp="1" noRot="1" noChangeAspect="1"/>
          </p:cNvSpPr>
          <p:nvPr>
            <p:ph type="sldImg" idx="2"/>
          </p:nvPr>
        </p:nvSpPr>
        <p:spPr>
          <a:xfrm>
            <a:off x="3640138" y="317500"/>
            <a:ext cx="2898775" cy="16303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706749a26_0_0:notes"/>
          <p:cNvSpPr txBox="1">
            <a:spLocks noGrp="1"/>
          </p:cNvSpPr>
          <p:nvPr>
            <p:ph type="body" idx="1"/>
          </p:nvPr>
        </p:nvSpPr>
        <p:spPr>
          <a:xfrm>
            <a:off x="324465" y="2498007"/>
            <a:ext cx="6171585" cy="614454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dirty="0">
                <a:solidFill>
                  <a:schemeClr val="accent2">
                    <a:lumMod val="75000"/>
                  </a:schemeClr>
                </a:solidFill>
              </a:rPr>
              <a:t>Purpose of this slide: </a:t>
            </a:r>
            <a:r>
              <a:rPr lang="en-CA" dirty="0">
                <a:solidFill>
                  <a:schemeClr val="accent2">
                    <a:lumMod val="75000"/>
                  </a:schemeClr>
                </a:solidFill>
              </a:rPr>
              <a:t>if student is struggling with Math or Reading this slide provides context  of what happens to their learning during long breaks away from the leaning environment  - it’s important to cover this before making any recommendations</a:t>
            </a:r>
            <a:r>
              <a:rPr lang="en-CA" dirty="0">
                <a:solidFill>
                  <a:srgbClr val="FFFF00"/>
                </a:solidFill>
              </a:rPr>
              <a:t>.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These three dots represent the levels of learning a student can move between dependant upon if they have tutoring over a break or not. </a:t>
            </a:r>
          </a:p>
          <a:p>
            <a:pPr marL="0" lvl="0" indent="0" algn="l" rtl="0">
              <a:lnSpc>
                <a:spcPct val="100000"/>
              </a:lnSpc>
              <a:spcBef>
                <a:spcPts val="0"/>
              </a:spcBef>
              <a:spcAft>
                <a:spcPts val="0"/>
              </a:spcAft>
              <a:buSzPts val="1400"/>
              <a:buNone/>
            </a:pPr>
            <a:r>
              <a:rPr lang="en-CA" dirty="0"/>
              <a:t>So let’s use &lt;child’s name&gt; as an example –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&lt;place your cursor/pen on the middle dot &amp; say&gt;</a:t>
            </a:r>
          </a:p>
          <a:p>
            <a:pPr marL="0" lvl="0" indent="0" algn="l" rtl="0">
              <a:lnSpc>
                <a:spcPct val="100000"/>
              </a:lnSpc>
              <a:spcBef>
                <a:spcPts val="0"/>
              </a:spcBef>
              <a:spcAft>
                <a:spcPts val="0"/>
              </a:spcAft>
              <a:buSzPts val="1400"/>
              <a:buNone/>
            </a:pPr>
            <a:r>
              <a:rPr lang="en-CA" dirty="0"/>
              <a:t>	The middle dot represents where &lt;child’s name&gt; is now. </a:t>
            </a:r>
          </a:p>
          <a:p>
            <a:pPr marL="0" lvl="0" indent="0" algn="l" rtl="0">
              <a:lnSpc>
                <a:spcPct val="100000"/>
              </a:lnSpc>
              <a:spcBef>
                <a:spcPts val="0"/>
              </a:spcBef>
              <a:spcAft>
                <a:spcPts val="0"/>
              </a:spcAft>
              <a:buSzPts val="1400"/>
              <a:buNone/>
            </a:pPr>
            <a:r>
              <a:rPr lang="en-CA" dirty="0"/>
              <a:t>	If he/she does not work with math or reading for a period of time he/she will regress 	in their learning. </a:t>
            </a:r>
          </a:p>
          <a:p>
            <a:pPr marL="0" lvl="0" indent="0" algn="l" rtl="0">
              <a:lnSpc>
                <a:spcPct val="100000"/>
              </a:lnSpc>
              <a:spcBef>
                <a:spcPts val="0"/>
              </a:spcBef>
              <a:spcAft>
                <a:spcPts val="0"/>
              </a:spcAft>
              <a:buSzPts val="1400"/>
              <a:buNone/>
            </a:pPr>
            <a:r>
              <a:rPr lang="en-CA" dirty="0"/>
              <a:t>&lt;move your cursor/pen back and along the line to rest on the first dot, dot to the left&gt;</a:t>
            </a:r>
          </a:p>
          <a:p>
            <a:pPr marL="0" lvl="0" indent="0" algn="l" rtl="0">
              <a:lnSpc>
                <a:spcPct val="100000"/>
              </a:lnSpc>
              <a:spcBef>
                <a:spcPts val="0"/>
              </a:spcBef>
              <a:spcAft>
                <a:spcPts val="0"/>
              </a:spcAft>
              <a:buSzPts val="1400"/>
              <a:buNone/>
            </a:pPr>
            <a:r>
              <a:rPr lang="en-CA" dirty="0"/>
              <a:t>&lt;say&gt; That will put them here.</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&lt;place your cursor back on the middle dot&gt; &lt;say&gt; </a:t>
            </a:r>
          </a:p>
          <a:p>
            <a:pPr marL="0" lvl="0" indent="0" algn="l" rtl="0">
              <a:lnSpc>
                <a:spcPct val="100000"/>
              </a:lnSpc>
              <a:spcBef>
                <a:spcPts val="0"/>
              </a:spcBef>
              <a:spcAft>
                <a:spcPts val="0"/>
              </a:spcAft>
              <a:buSzPts val="1400"/>
              <a:buNone/>
            </a:pPr>
            <a:r>
              <a:rPr lang="en-CA" dirty="0"/>
              <a:t>Now if your child continues with a tutor over the break, he will continue to learn and move forward to here. &lt;move your cursor/pen forward from the middle dot and along the line to rest on the dot to the left&gt;</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Now, without the continued tutoring as we already demonstrated, the student will regress in their learning to here &lt;dot to the left of centre&gt;. Now look at the review and catch up he or she will have to go through just to get up to speed once they return from break,&lt;move your cursor/pen from the left dot, following the bottom line all the way to the dot right of centre.&gt; </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That’s a lot of catch up!</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So what this means is, if a student continues to work with a tutor, the difference where they can be at in September is significant and means the student can jump ahead as compared to the rest of the class.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&lt;ask&gt;</a:t>
            </a:r>
          </a:p>
          <a:p>
            <a:pPr marL="0" lvl="0" indent="0" algn="l" rtl="0">
              <a:lnSpc>
                <a:spcPct val="100000"/>
              </a:lnSpc>
              <a:spcBef>
                <a:spcPts val="0"/>
              </a:spcBef>
              <a:spcAft>
                <a:spcPts val="0"/>
              </a:spcAft>
              <a:buSzPts val="1400"/>
              <a:buNone/>
            </a:pPr>
            <a:r>
              <a:rPr lang="en-CA" dirty="0"/>
              <a:t>Make sense? Does this surprise you?</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&lt;Segway&gt;</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Okay, There is one more thing I would like to show you to help explain what may be causing &lt;child’s name&gt; to struggle.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&lt;next slide&gt;</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dirty="0"/>
              <a:t>Students typically lose 2.5 months of learning over the summer (North American school year &amp; break)</a:t>
            </a:r>
          </a:p>
          <a:p>
            <a:pPr marL="457200" lvl="1" indent="0" algn="l" rtl="0">
              <a:lnSpc>
                <a:spcPct val="100000"/>
              </a:lnSpc>
              <a:spcBef>
                <a:spcPts val="0"/>
              </a:spcBef>
              <a:spcAft>
                <a:spcPts val="0"/>
              </a:spcAft>
              <a:buSzPts val="1400"/>
              <a:buNone/>
            </a:pPr>
            <a:r>
              <a:rPr lang="en-CA" dirty="0"/>
              <a:t>The centre circle represents where a student is at in June.  </a:t>
            </a:r>
          </a:p>
          <a:p>
            <a:pPr marL="457200" lvl="1" indent="0" algn="l" rtl="0">
              <a:lnSpc>
                <a:spcPct val="100000"/>
              </a:lnSpc>
              <a:spcBef>
                <a:spcPts val="0"/>
              </a:spcBef>
              <a:spcAft>
                <a:spcPts val="0"/>
              </a:spcAft>
              <a:buSzPts val="1400"/>
              <a:buNone/>
            </a:pPr>
            <a:r>
              <a:rPr lang="en-CA" dirty="0"/>
              <a:t>The circle on the left represents where the student will be at in September if s/he does no study.  </a:t>
            </a:r>
          </a:p>
          <a:p>
            <a:pPr marL="457200" lvl="1" indent="0" algn="l" rtl="0">
              <a:lnSpc>
                <a:spcPct val="100000"/>
              </a:lnSpc>
              <a:spcBef>
                <a:spcPts val="0"/>
              </a:spcBef>
              <a:spcAft>
                <a:spcPts val="0"/>
              </a:spcAft>
              <a:buSzPts val="1400"/>
              <a:buNone/>
            </a:pPr>
            <a:r>
              <a:rPr lang="en-CA" dirty="0"/>
              <a:t>The circle on the right represents where the student will be at in September if the student studies over the summer and makes progress. </a:t>
            </a:r>
            <a:endParaRPr dirty="0"/>
          </a:p>
        </p:txBody>
      </p:sp>
      <p:sp>
        <p:nvSpPr>
          <p:cNvPr id="136" name="Google Shape;136;g8706749a26_0_0:notes"/>
          <p:cNvSpPr>
            <a:spLocks noGrp="1" noRot="1" noChangeAspect="1"/>
          </p:cNvSpPr>
          <p:nvPr>
            <p:ph type="sldImg" idx="2"/>
          </p:nvPr>
        </p:nvSpPr>
        <p:spPr>
          <a:xfrm>
            <a:off x="2779713" y="295275"/>
            <a:ext cx="3716337" cy="2090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706749a26_0_0:notes"/>
          <p:cNvSpPr txBox="1">
            <a:spLocks noGrp="1"/>
          </p:cNvSpPr>
          <p:nvPr>
            <p:ph type="body" idx="1"/>
          </p:nvPr>
        </p:nvSpPr>
        <p:spPr>
          <a:xfrm>
            <a:off x="412956" y="2085052"/>
            <a:ext cx="6143420" cy="56136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b="1" dirty="0"/>
              <a:t>Purpose of this slide: </a:t>
            </a:r>
          </a:p>
          <a:p>
            <a:pPr marL="228600" lvl="0" indent="-228600" algn="l" rtl="0">
              <a:lnSpc>
                <a:spcPct val="100000"/>
              </a:lnSpc>
              <a:spcBef>
                <a:spcPts val="0"/>
              </a:spcBef>
              <a:spcAft>
                <a:spcPts val="0"/>
              </a:spcAft>
              <a:buSzPts val="1400"/>
              <a:buAutoNum type="arabicPeriod"/>
            </a:pPr>
            <a:r>
              <a:rPr lang="en-CA" b="0" dirty="0"/>
              <a:t>to identify any possible downward pattern in the subject(s) child is struggling with. </a:t>
            </a:r>
          </a:p>
          <a:p>
            <a:pPr marL="228600" lvl="0" indent="-228600" algn="l" rtl="0">
              <a:lnSpc>
                <a:spcPct val="100000"/>
              </a:lnSpc>
              <a:spcBef>
                <a:spcPts val="0"/>
              </a:spcBef>
              <a:spcAft>
                <a:spcPts val="0"/>
              </a:spcAft>
              <a:buSzPts val="1400"/>
              <a:buAutoNum type="arabicPeriod"/>
            </a:pPr>
            <a:r>
              <a:rPr lang="en-CA" dirty="0"/>
              <a:t>To exemplify the importance of first learning &amp; mastering foundational principles in order to progress successfully through the higher grades. </a:t>
            </a:r>
          </a:p>
          <a:p>
            <a:pPr marL="0" lvl="0" indent="0" algn="l" rtl="0">
              <a:lnSpc>
                <a:spcPct val="100000"/>
              </a:lnSpc>
              <a:spcBef>
                <a:spcPts val="0"/>
              </a:spcBef>
              <a:spcAft>
                <a:spcPts val="0"/>
              </a:spcAft>
              <a:buSzPts val="1400"/>
              <a:buNone/>
            </a:pPr>
            <a:r>
              <a:rPr lang="en-CA" dirty="0"/>
              <a:t>Prepare ahead of time for this slide by </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hyperlinking the  “Academic Foundation” slide title ink to the Consultation Tool: Academic Foundation (Word doc)</a:t>
            </a:r>
          </a:p>
          <a:p>
            <a:pPr marL="171450" lvl="0" indent="-171450" algn="l" rtl="0">
              <a:lnSpc>
                <a:spcPct val="100000"/>
              </a:lnSpc>
              <a:spcBef>
                <a:spcPts val="0"/>
              </a:spcBef>
              <a:spcAft>
                <a:spcPts val="0"/>
              </a:spcAft>
              <a:buSzPts val="1400"/>
              <a:buFont typeface="Arial" panose="020B0604020202020204" pitchFamily="34" charset="0"/>
              <a:buChar char="•"/>
            </a:pPr>
            <a:r>
              <a:rPr lang="en-CA" dirty="0"/>
              <a:t>know how to use the Shapes tool to insert and draw a line on the Word doc.</a:t>
            </a:r>
          </a:p>
          <a:p>
            <a:pPr marL="171450" lvl="0" indent="-171450" algn="l" rtl="0">
              <a:lnSpc>
                <a:spcPct val="100000"/>
              </a:lnSpc>
              <a:spcBef>
                <a:spcPts val="0"/>
              </a:spcBef>
              <a:spcAft>
                <a:spcPts val="0"/>
              </a:spcAft>
              <a:buSzPts val="1400"/>
              <a:buFont typeface="Arial" panose="020B0604020202020204" pitchFamily="34" charset="0"/>
              <a:buChar char="•"/>
            </a:pPr>
            <a:endParaRPr lang="en-CA" dirty="0"/>
          </a:p>
          <a:p>
            <a:pPr marL="0" lvl="0" indent="0" algn="l" rtl="0">
              <a:lnSpc>
                <a:spcPct val="100000"/>
              </a:lnSpc>
              <a:spcBef>
                <a:spcPts val="0"/>
              </a:spcBef>
              <a:spcAft>
                <a:spcPts val="0"/>
              </a:spcAft>
              <a:buSzPts val="1400"/>
              <a:buFont typeface="Arial" panose="020B0604020202020204" pitchFamily="34" charset="0"/>
              <a:buNone/>
            </a:pPr>
            <a:r>
              <a:rPr lang="en-CA" dirty="0"/>
              <a:t>&lt;Notes: Refer back to your Student Profile Q4 notes and for the subject child is most struggling with (usually math or English/reading) walk the parent through the following exercise&gt;</a:t>
            </a:r>
          </a:p>
          <a:p>
            <a:pPr marL="0" lvl="0" indent="0" algn="l" rtl="0">
              <a:lnSpc>
                <a:spcPct val="100000"/>
              </a:lnSpc>
              <a:spcBef>
                <a:spcPts val="0"/>
              </a:spcBef>
              <a:spcAft>
                <a:spcPts val="0"/>
              </a:spcAft>
              <a:buSzPts val="1400"/>
              <a:buFont typeface="Arial" panose="020B0604020202020204" pitchFamily="34" charset="0"/>
              <a:buNone/>
            </a:pPr>
            <a:endParaRPr lang="en-CA" dirty="0"/>
          </a:p>
          <a:p>
            <a:pPr marL="0" lvl="0" indent="0" algn="l" rtl="0">
              <a:lnSpc>
                <a:spcPct val="100000"/>
              </a:lnSpc>
              <a:spcBef>
                <a:spcPts val="0"/>
              </a:spcBef>
              <a:spcAft>
                <a:spcPts val="0"/>
              </a:spcAft>
              <a:buSzPts val="1400"/>
              <a:buFont typeface="Arial" panose="020B0604020202020204" pitchFamily="34" charset="0"/>
              <a:buNone/>
            </a:pPr>
            <a:r>
              <a:rPr lang="en-CA" dirty="0"/>
              <a:t>&lt;Say&gt;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So let me talk to you about your child’s the academic foundation. I'm just going to pull up another document here.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We’re going to review his/her current year and past years marks in &lt;subject of concern&gt; to see if there might be a trend or pattern and if there is I’ll propose a reason for that trend.</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effectLst/>
                <a:latin typeface="Calibri"/>
                <a:ea typeface="Calibri"/>
                <a:cs typeface="Calibri"/>
                <a:sym typeface="Calibri"/>
              </a:rPr>
              <a:t>Let’s get started.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So you told me that &lt;child’s name(s)&gt; is in about the X% mark in X subject.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What was &lt;child’s name(s)&gt;’s mark last year in that subject? Do you recall?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Okay.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Do you recall where he might have been the year before that? </a:t>
            </a: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Okay, grade X?</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&lt;go as far back as the parent can remember – each time typing in an “X” to placemark the %mark at each grade level – you will probably find there is a downward trend; higher grades in the earlier grades and progressively lower marks as child moves up through subsequent grades&gt;</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&lt;Say&gt;</a:t>
            </a:r>
          </a:p>
          <a:p>
            <a:r>
              <a:rPr lang="en-US" sz="1200" b="0" i="0" u="none" strike="noStrike" cap="none" dirty="0">
                <a:solidFill>
                  <a:schemeClr val="dk1"/>
                </a:solidFill>
                <a:effectLst/>
                <a:latin typeface="Calibri"/>
                <a:ea typeface="Calibri"/>
                <a:cs typeface="Calibri"/>
                <a:sym typeface="Calibri"/>
              </a:rPr>
              <a:t>Okay, </a:t>
            </a:r>
            <a:r>
              <a:rPr lang="en-US" sz="1200" b="0" i="0" u="sng" strike="noStrike" cap="none" dirty="0">
                <a:solidFill>
                  <a:schemeClr val="dk1"/>
                </a:solidFill>
                <a:effectLst/>
                <a:latin typeface="Calibri"/>
                <a:ea typeface="Calibri"/>
                <a:cs typeface="Calibri"/>
                <a:sym typeface="Calibri"/>
              </a:rPr>
              <a:t>so let's take a look here. And I want to point out that this is for illustrative purposes only.</a:t>
            </a:r>
          </a:p>
          <a:p>
            <a:r>
              <a:rPr lang="en-US" sz="1200" b="0" i="0" u="none" strike="noStrike" cap="none" dirty="0">
                <a:solidFill>
                  <a:schemeClr val="dk1"/>
                </a:solidFill>
                <a:effectLst/>
                <a:latin typeface="Calibri"/>
                <a:ea typeface="Calibri"/>
                <a:cs typeface="Calibri"/>
                <a:sym typeface="Calibri"/>
              </a:rPr>
              <a:t>&lt;looking from earlier grades to higher grades, generally marks will be higher in earlier grades and lower in the higher grades&gt;</a:t>
            </a:r>
          </a:p>
          <a:p>
            <a:r>
              <a:rPr lang="en-US" sz="1200" b="0" i="0" u="none" strike="noStrike" cap="none" dirty="0">
                <a:solidFill>
                  <a:schemeClr val="dk1"/>
                </a:solidFill>
                <a:effectLst/>
                <a:latin typeface="Calibri"/>
                <a:ea typeface="Calibri"/>
                <a:cs typeface="Calibri"/>
                <a:sym typeface="Calibri"/>
              </a:rPr>
              <a:t>&lt;draw an arrow line to highlight the downward trend of marks through the higher grades&gt;</a:t>
            </a:r>
          </a:p>
          <a:p>
            <a:r>
              <a:rPr lang="en-US" sz="1200" b="0" i="0" u="none" strike="noStrike" cap="none" dirty="0">
                <a:solidFill>
                  <a:schemeClr val="dk1"/>
                </a:solidFill>
                <a:effectLst/>
                <a:latin typeface="Calibri"/>
                <a:ea typeface="Calibri"/>
                <a:cs typeface="Calibri"/>
                <a:sym typeface="Calibri"/>
              </a:rPr>
              <a:t>&lt;say&gt;</a:t>
            </a:r>
          </a:p>
          <a:p>
            <a:r>
              <a:rPr lang="en-US" sz="1200" b="0" i="0" u="none" strike="noStrike" cap="none" dirty="0">
                <a:solidFill>
                  <a:schemeClr val="dk1"/>
                </a:solidFill>
                <a:effectLst/>
                <a:latin typeface="Calibri"/>
                <a:ea typeface="Calibri"/>
                <a:cs typeface="Calibri"/>
                <a:sym typeface="Calibri"/>
              </a:rPr>
              <a:t>Look at how his/her marks have been going since grade X - we could go back to earlier grades but we seem to have a pattern already emerging. It’s showing that X subject has been progressively getting harder for &lt;child’s name(s)&gt;. </a:t>
            </a:r>
            <a:r>
              <a:rPr lang="en-CA" dirty="0">
                <a:effectLst/>
              </a:rPr>
              <a:t> </a:t>
            </a:r>
          </a:p>
          <a:p>
            <a:r>
              <a:rPr lang="en-CA" sz="1200" b="0" i="0" u="none" strike="noStrike" cap="none" dirty="0">
                <a:solidFill>
                  <a:schemeClr val="dk1"/>
                </a:solidFill>
                <a:effectLst/>
                <a:latin typeface="Calibri"/>
                <a:ea typeface="Calibri"/>
                <a:cs typeface="Calibri"/>
                <a:sym typeface="Calibri"/>
              </a:rPr>
              <a:t>&lt;say&gt;</a:t>
            </a:r>
          </a:p>
          <a:p>
            <a:r>
              <a:rPr lang="en-US" sz="1200" b="0" i="0" u="sng" strike="noStrike" cap="none" dirty="0">
                <a:solidFill>
                  <a:schemeClr val="dk1"/>
                </a:solidFill>
                <a:effectLst/>
                <a:latin typeface="Calibri"/>
                <a:ea typeface="Calibri"/>
                <a:cs typeface="Calibri"/>
                <a:sym typeface="Calibri"/>
              </a:rPr>
              <a:t>So why does this happen?</a:t>
            </a:r>
            <a:r>
              <a:rPr lang="en-US" sz="1200" b="0" i="0" u="none" strike="noStrike" cap="none" dirty="0">
                <a:solidFill>
                  <a:schemeClr val="dk1"/>
                </a:solidFill>
                <a:effectLst/>
                <a:latin typeface="Calibri"/>
                <a:ea typeface="Calibri"/>
                <a:cs typeface="Calibri"/>
                <a:sym typeface="Calibri"/>
              </a:rPr>
              <a:t> Well, if we look back at the lower grade X, we can see here that that &lt;child’s name(s)&gt; was in about the &lt;70&gt; percent range. </a:t>
            </a:r>
            <a:r>
              <a:rPr lang="en-US" sz="1200" b="0" i="0" u="sng" strike="noStrike" cap="none" dirty="0">
                <a:solidFill>
                  <a:schemeClr val="dk1"/>
                </a:solidFill>
                <a:effectLst/>
                <a:latin typeface="Calibri"/>
                <a:ea typeface="Calibri"/>
                <a:cs typeface="Calibri"/>
                <a:sym typeface="Calibri"/>
              </a:rPr>
              <a:t>And that tells me that he mastered &lt;70&gt;% of the concepts and that was great, the Problem is, particularly with a subject like &lt;math&gt; &lt;30&gt;% of the grade &lt;6&gt; learning concepts, he didn't master. And those are likely to be the harder concepts. </a:t>
            </a:r>
            <a:endParaRPr lang="en-CA" sz="1200" b="0" i="0" u="none" strike="noStrike" cap="none" dirty="0">
              <a:solidFill>
                <a:schemeClr val="dk1"/>
              </a:solidFill>
              <a:effectLst/>
              <a:latin typeface="Calibri"/>
              <a:ea typeface="Calibri"/>
              <a:cs typeface="Calibri"/>
              <a:sym typeface="Calibri"/>
            </a:endParaRPr>
          </a:p>
          <a:p>
            <a:r>
              <a:rPr lang="en-US" sz="1200" b="0" i="0" u="sng" strike="noStrike" cap="none" dirty="0">
                <a:solidFill>
                  <a:schemeClr val="dk1"/>
                </a:solidFill>
                <a:effectLst/>
                <a:latin typeface="Calibri"/>
                <a:ea typeface="Calibri"/>
                <a:cs typeface="Calibri"/>
                <a:sym typeface="Calibri"/>
              </a:rPr>
              <a:t>So he didn't master his &lt;30&gt;% of the material</a:t>
            </a:r>
            <a:r>
              <a:rPr lang="en-US" sz="1200" b="0" i="0" u="none" strike="noStrike" cap="none" dirty="0">
                <a:solidFill>
                  <a:schemeClr val="dk1"/>
                </a:solidFill>
                <a:effectLst/>
                <a:latin typeface="Calibri"/>
                <a:ea typeface="Calibri"/>
                <a:cs typeface="Calibri"/>
                <a:sym typeface="Calibri"/>
              </a:rPr>
              <a:t>. </a:t>
            </a:r>
            <a:r>
              <a:rPr lang="en-US" sz="1200" b="0" i="0" u="sng" strike="noStrike" cap="none" dirty="0">
                <a:solidFill>
                  <a:schemeClr val="dk1"/>
                </a:solidFill>
                <a:effectLst/>
                <a:latin typeface="Calibri"/>
                <a:ea typeface="Calibri"/>
                <a:cs typeface="Calibri"/>
                <a:sym typeface="Calibri"/>
              </a:rPr>
              <a:t>And guess what, he goes into grade &lt;7&gt; and that &lt;30&gt;% because they're the harder concepts, are likely very critical to success in grade &lt;7&gt;, but he didn't master them in grade &lt;6&gt;.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effectLst/>
                <a:latin typeface="Calibri"/>
                <a:ea typeface="Calibri"/>
                <a:cs typeface="Calibri"/>
                <a:sym typeface="Calibri"/>
              </a:rPr>
              <a:t>So if you take something you didn’t master and you pull it forward into the next grade, and then add one more layer of complication,</a:t>
            </a:r>
            <a:r>
              <a:rPr lang="en-CA" dirty="0">
                <a:effectLst/>
              </a:rPr>
              <a:t> </a:t>
            </a:r>
            <a:r>
              <a:rPr lang="en-US" sz="1200" b="0" i="0" u="none" strike="noStrike" cap="none" dirty="0">
                <a:solidFill>
                  <a:schemeClr val="dk1"/>
                </a:solidFill>
                <a:effectLst/>
                <a:latin typeface="Calibri"/>
                <a:cs typeface="Calibri"/>
                <a:sym typeface="Calibri"/>
              </a:rPr>
              <a:t>t</a:t>
            </a:r>
            <a:r>
              <a:rPr lang="en-US" sz="1200" b="0" i="0" u="none" strike="noStrike" cap="none" dirty="0">
                <a:solidFill>
                  <a:schemeClr val="dk1"/>
                </a:solidFill>
                <a:effectLst/>
                <a:latin typeface="Calibri"/>
                <a:ea typeface="Calibri"/>
                <a:cs typeface="Calibri"/>
                <a:sym typeface="Calibri"/>
              </a:rPr>
              <a:t>hat lack of foundation affects what happens in the next year. And as his/her mark slipped a little bit to &lt;60&gt;%, now &lt;40&gt;% of the grade &lt;7&gt; material, he didn't master.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what happens in grade eight, when that &lt;40&gt;% of the concepts are critical to &lt;child’s name(s)&gt;'s getting the best possible mark? Well, guess what, it gets harder again. And we can see that with his mark in grade 9.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And we could carry on this illustration,  endlessly.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chemeClr val="dk1"/>
                </a:solidFill>
                <a:effectLst/>
                <a:latin typeface="Calibri"/>
                <a:ea typeface="Calibri"/>
                <a:cs typeface="Calibri"/>
                <a:sym typeface="Calibri"/>
              </a:rPr>
              <a:t>But the whole point is to say, it's not always just &lt;child’s name(s)&gt;'s effort that makes a difference. Sometimes when a child has missed concepts and never really mastered them. It's very difficult to then to do the next level of work, because he/she just didn’t have the basic information they needed in the first place.</a:t>
            </a:r>
            <a:r>
              <a:rPr lang="en-US" sz="1200" b="0" i="0" u="none" strike="noStrike" cap="none" dirty="0">
                <a:solidFill>
                  <a:schemeClr val="dk1"/>
                </a:solidFill>
                <a:effectLst/>
                <a:latin typeface="Calibri"/>
                <a:ea typeface="Calibri"/>
                <a:cs typeface="Calibri"/>
                <a:sym typeface="Calibri"/>
              </a:rPr>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let’s look at the grades another way &lt;scroll down to next </a:t>
            </a:r>
            <a:r>
              <a:rPr lang="en-US" sz="1200" b="0" i="0" u="none" strike="noStrike" cap="none" dirty="0" err="1">
                <a:solidFill>
                  <a:schemeClr val="dk1"/>
                </a:solidFill>
                <a:effectLst/>
                <a:latin typeface="Calibri"/>
                <a:ea typeface="Calibri"/>
                <a:cs typeface="Calibri"/>
                <a:sym typeface="Calibri"/>
              </a:rPr>
              <a:t>pg</a:t>
            </a:r>
            <a:r>
              <a:rPr lang="en-US" sz="1200" b="0" i="0" u="none" strike="noStrike" cap="none" dirty="0">
                <a:solidFill>
                  <a:schemeClr val="dk1"/>
                </a:solidFill>
                <a:effectLst/>
                <a:latin typeface="Calibri"/>
                <a:ea typeface="Calibri"/>
                <a:cs typeface="Calibri"/>
                <a:sym typeface="Calibri"/>
              </a:rPr>
              <a:t> of same doc&gt;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Let’s image the grades as a ladder of steps.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in grade &lt;6,7,&amp; 8&gt; &lt;child’s name&gt; did not master key foundational concepts. Now he/she is in grade &lt;9&gt; and he/she is struggling. Make sense?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As hard as he/she may try, they just don’t get it and may give up, get frustrated, angry etc. Sound familiar?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Until the child can essentially “catch up”, this pattern and cycle will most likely continue. And that’s where School is Easy can help. </a:t>
            </a:r>
          </a:p>
          <a:p>
            <a:r>
              <a:rPr lang="en-US" sz="1200" b="0" i="0" u="sng" strike="noStrike" cap="none" dirty="0">
                <a:solidFill>
                  <a:schemeClr val="dk1"/>
                </a:solidFill>
                <a:effectLst/>
                <a:latin typeface="Calibri"/>
                <a:ea typeface="Calibri"/>
                <a:cs typeface="Calibri"/>
                <a:sym typeface="Calibri"/>
              </a:rPr>
              <a:t>we want &lt;child’s name(s)&gt; to feel confident in taking those steps. At School is Easy, we go back, we revisit, we retrain, </a:t>
            </a:r>
            <a:r>
              <a:rPr lang="en-US" sz="1200" b="0" i="0" u="sng" strike="noStrike" cap="none" dirty="0" err="1">
                <a:solidFill>
                  <a:schemeClr val="dk1"/>
                </a:solidFill>
                <a:effectLst/>
                <a:latin typeface="Calibri"/>
                <a:ea typeface="Calibri"/>
                <a:cs typeface="Calibri"/>
                <a:sym typeface="Calibri"/>
              </a:rPr>
              <a:t>unitl</a:t>
            </a:r>
            <a:r>
              <a:rPr lang="en-US" sz="1200" b="0" i="0" u="sng" strike="noStrike" cap="none" dirty="0">
                <a:solidFill>
                  <a:schemeClr val="dk1"/>
                </a:solidFill>
                <a:effectLst/>
                <a:latin typeface="Calibri"/>
                <a:ea typeface="Calibri"/>
                <a:cs typeface="Calibri"/>
                <a:sym typeface="Calibri"/>
              </a:rPr>
              <a:t> he/she masters those concepts and begin to move forward. </a:t>
            </a:r>
            <a:endParaRPr lang="en-CA" sz="1200" b="0" i="0" u="none" strike="noStrike" cap="none" dirty="0">
              <a:solidFill>
                <a:schemeClr val="dk1"/>
              </a:solidFill>
              <a:effectLst/>
              <a:latin typeface="Calibri"/>
              <a:ea typeface="Calibri"/>
              <a:cs typeface="Calibri"/>
              <a:sym typeface="Calibri"/>
            </a:endParaRPr>
          </a:p>
          <a:p>
            <a:r>
              <a:rPr lang="en-US" sz="1200" b="0" i="0" u="sng" strike="noStrike" cap="none" dirty="0">
                <a:solidFill>
                  <a:schemeClr val="dk1"/>
                </a:solidFill>
                <a:effectLst/>
                <a:latin typeface="Calibri"/>
                <a:ea typeface="Calibri"/>
                <a:cs typeface="Calibri"/>
                <a:sym typeface="Calibri"/>
              </a:rPr>
              <a:t>And, &lt;Parent’s Name&gt; that's why commitment, collaboration, communication and consistency is so important – it’s what drives our tutoring process.</a:t>
            </a:r>
          </a:p>
          <a:p>
            <a:endParaRPr lang="en-US" sz="1200" b="0" i="0" u="sng"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How does that sound? Any questions before we outline a plan of action?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CA"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&lt;Segway&gt;</a:t>
            </a:r>
          </a:p>
          <a:p>
            <a:r>
              <a:rPr lang="en-US" sz="1200" b="0" i="0" u="none" strike="noStrike" cap="none" dirty="0">
                <a:solidFill>
                  <a:schemeClr val="dk1"/>
                </a:solidFill>
                <a:effectLst/>
                <a:latin typeface="Calibri"/>
                <a:ea typeface="Calibri"/>
                <a:cs typeface="Calibri"/>
                <a:sym typeface="Calibri"/>
              </a:rPr>
              <a:t>&lt;Say&gt;</a:t>
            </a:r>
          </a:p>
          <a:p>
            <a:r>
              <a:rPr lang="en-US" sz="1200" b="0" i="0" u="none" strike="noStrike" cap="none" dirty="0">
                <a:solidFill>
                  <a:schemeClr val="dk1"/>
                </a:solidFill>
                <a:effectLst/>
                <a:latin typeface="Calibri"/>
                <a:ea typeface="Calibri"/>
                <a:cs typeface="Calibri"/>
                <a:sym typeface="Calibri"/>
              </a:rPr>
              <a:t>Okay, so let’s review your concerns and expectations and agree on a plan forward. </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&lt;move to next slide&gt;</a:t>
            </a:r>
          </a:p>
          <a:p>
            <a:endParaRPr lang="en-US" sz="1200" b="0" i="0" u="none" strike="noStrike" cap="none" dirty="0">
              <a:solidFill>
                <a:schemeClr val="dk1"/>
              </a:solidFill>
              <a:effectLst/>
              <a:latin typeface="Calibri"/>
              <a:ea typeface="Calibri"/>
              <a:cs typeface="Calibri"/>
              <a:sym typeface="Calibri"/>
            </a:endParaRPr>
          </a:p>
          <a:p>
            <a:endParaRPr lang="en-CA"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CA"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Font typeface="Arial" panose="020B0604020202020204" pitchFamily="34" charset="0"/>
              <a:buNone/>
            </a:pPr>
            <a:endParaRPr lang="en-CA" dirty="0"/>
          </a:p>
          <a:p>
            <a:pPr marL="0" lvl="0" indent="0" algn="l" rtl="0">
              <a:lnSpc>
                <a:spcPct val="100000"/>
              </a:lnSpc>
              <a:spcBef>
                <a:spcPts val="0"/>
              </a:spcBef>
              <a:spcAft>
                <a:spcPts val="0"/>
              </a:spcAft>
              <a:buSzPts val="1400"/>
              <a:buFont typeface="Arial" panose="020B0604020202020204" pitchFamily="34" charset="0"/>
              <a:buNone/>
            </a:pPr>
            <a:endParaRPr lang="en-CA" dirty="0"/>
          </a:p>
          <a:p>
            <a:pPr marL="0" lvl="0" indent="0" algn="l" rtl="0">
              <a:lnSpc>
                <a:spcPct val="100000"/>
              </a:lnSpc>
              <a:spcBef>
                <a:spcPts val="0"/>
              </a:spcBef>
              <a:spcAft>
                <a:spcPts val="0"/>
              </a:spcAft>
              <a:buSzPts val="1400"/>
              <a:buFont typeface="Arial" panose="020B0604020202020204" pitchFamily="34" charset="0"/>
              <a:buNone/>
            </a:pPr>
            <a:endParaRPr lang="en-CA" dirty="0"/>
          </a:p>
          <a:p>
            <a:pPr marL="0" lvl="0" indent="0" algn="l" rtl="0">
              <a:lnSpc>
                <a:spcPct val="100000"/>
              </a:lnSpc>
              <a:spcBef>
                <a:spcPts val="0"/>
              </a:spcBef>
              <a:spcAft>
                <a:spcPts val="0"/>
              </a:spcAft>
              <a:buSzPts val="1400"/>
              <a:buFont typeface="Arial" panose="020B0604020202020204" pitchFamily="34" charset="0"/>
              <a:buNone/>
            </a:pPr>
            <a:endParaRPr lang="en-CA" dirty="0"/>
          </a:p>
          <a:p>
            <a:pPr marL="0" lvl="0" indent="0" algn="l" rtl="0">
              <a:lnSpc>
                <a:spcPct val="100000"/>
              </a:lnSpc>
              <a:spcBef>
                <a:spcPts val="0"/>
              </a:spcBef>
              <a:spcAft>
                <a:spcPts val="0"/>
              </a:spcAft>
              <a:buSzPts val="1400"/>
              <a:buFont typeface="Arial" panose="020B0604020202020204" pitchFamily="34" charset="0"/>
              <a:buNone/>
            </a:pPr>
            <a:endParaRPr lang="en-CA" dirty="0"/>
          </a:p>
          <a:p>
            <a:pPr marL="171450" lvl="0" indent="-171450" algn="l" rtl="0">
              <a:lnSpc>
                <a:spcPct val="100000"/>
              </a:lnSpc>
              <a:spcBef>
                <a:spcPts val="0"/>
              </a:spcBef>
              <a:spcAft>
                <a:spcPts val="0"/>
              </a:spcAft>
              <a:buSzPts val="1400"/>
              <a:buFont typeface="Arial" panose="020B0604020202020204" pitchFamily="34" charset="0"/>
              <a:buChar char="•"/>
            </a:pPr>
            <a:endParaRPr lang="en-CA" dirty="0"/>
          </a:p>
          <a:p>
            <a:pPr marL="171450" lvl="0" indent="-171450" algn="l" rtl="0">
              <a:lnSpc>
                <a:spcPct val="100000"/>
              </a:lnSpc>
              <a:spcBef>
                <a:spcPts val="0"/>
              </a:spcBef>
              <a:spcAft>
                <a:spcPts val="0"/>
              </a:spcAft>
              <a:buSzPts val="1400"/>
              <a:buFont typeface="Arial" panose="020B0604020202020204" pitchFamily="34" charset="0"/>
              <a:buChar char="•"/>
            </a:pPr>
            <a:endParaRPr lang="en-CA" dirty="0"/>
          </a:p>
          <a:p>
            <a:pPr marL="171450" lvl="0" indent="-171450" algn="l" rtl="0">
              <a:lnSpc>
                <a:spcPct val="100000"/>
              </a:lnSpc>
              <a:spcBef>
                <a:spcPts val="0"/>
              </a:spcBef>
              <a:spcAft>
                <a:spcPts val="0"/>
              </a:spcAft>
              <a:buSzPts val="1400"/>
              <a:buFont typeface="Arial" panose="020B0604020202020204" pitchFamily="34" charset="0"/>
              <a:buChar char="•"/>
            </a:pPr>
            <a:endParaRPr lang="en-CA" dirty="0"/>
          </a:p>
          <a:p>
            <a:pPr marL="0" lvl="0" indent="0" algn="l" rtl="0">
              <a:lnSpc>
                <a:spcPct val="100000"/>
              </a:lnSpc>
              <a:spcBef>
                <a:spcPts val="0"/>
              </a:spcBef>
              <a:spcAft>
                <a:spcPts val="0"/>
              </a:spcAft>
              <a:buSzPts val="1400"/>
              <a:buFont typeface="Arial" panose="020B0604020202020204" pitchFamily="34" charset="0"/>
              <a:buNone/>
            </a:pPr>
            <a:endParaRPr lang="en-CA" dirty="0"/>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endParaRPr dirty="0"/>
          </a:p>
        </p:txBody>
      </p:sp>
      <p:sp>
        <p:nvSpPr>
          <p:cNvPr id="136" name="Google Shape;136;g8706749a26_0_0:notes"/>
          <p:cNvSpPr>
            <a:spLocks noGrp="1" noRot="1" noChangeAspect="1"/>
          </p:cNvSpPr>
          <p:nvPr>
            <p:ph type="sldImg" idx="2"/>
          </p:nvPr>
        </p:nvSpPr>
        <p:spPr>
          <a:xfrm>
            <a:off x="3570288" y="169863"/>
            <a:ext cx="2986087" cy="1679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508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706749a26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dirty="0"/>
              <a:t>(Summarize points and gain agreement) Recap challenges, objectives / goals of tutoring sessions and agree on 2 or 3 goals for tutoring.  examples: pass a test, learn how to become organized, gain confidence, etc. </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&lt;Segway&gt;</a:t>
            </a:r>
          </a:p>
          <a:p>
            <a:pPr marL="0" lvl="0" indent="0" algn="l" rtl="0">
              <a:lnSpc>
                <a:spcPct val="100000"/>
              </a:lnSpc>
              <a:spcBef>
                <a:spcPts val="0"/>
              </a:spcBef>
              <a:spcAft>
                <a:spcPts val="0"/>
              </a:spcAft>
              <a:buSzPts val="1400"/>
              <a:buNone/>
            </a:pPr>
            <a:r>
              <a:rPr lang="en-CA" dirty="0"/>
              <a:t>&lt;say&gt;</a:t>
            </a:r>
          </a:p>
          <a:p>
            <a:pPr marL="0" lvl="0" indent="0" algn="l" rtl="0">
              <a:lnSpc>
                <a:spcPct val="100000"/>
              </a:lnSpc>
              <a:spcBef>
                <a:spcPts val="0"/>
              </a:spcBef>
              <a:spcAft>
                <a:spcPts val="0"/>
              </a:spcAft>
              <a:buSzPts val="1400"/>
              <a:buNone/>
            </a:pPr>
            <a:r>
              <a:rPr lang="en-CA" dirty="0"/>
              <a:t>So in order to get &lt;child name&gt; there, this is what I am recommending</a:t>
            </a:r>
          </a:p>
          <a:p>
            <a:pPr marL="0" lvl="0" indent="0" algn="l" rtl="0">
              <a:lnSpc>
                <a:spcPct val="100000"/>
              </a:lnSpc>
              <a:spcBef>
                <a:spcPts val="0"/>
              </a:spcBef>
              <a:spcAft>
                <a:spcPts val="0"/>
              </a:spcAft>
              <a:buSzPts val="1400"/>
              <a:buNone/>
            </a:pPr>
            <a:endParaRPr lang="en-CA" dirty="0"/>
          </a:p>
          <a:p>
            <a:pPr marL="0" lvl="0" indent="0" algn="l" rtl="0">
              <a:lnSpc>
                <a:spcPct val="100000"/>
              </a:lnSpc>
              <a:spcBef>
                <a:spcPts val="0"/>
              </a:spcBef>
              <a:spcAft>
                <a:spcPts val="0"/>
              </a:spcAft>
              <a:buSzPts val="1400"/>
              <a:buNone/>
            </a:pPr>
            <a:r>
              <a:rPr lang="en-CA" dirty="0"/>
              <a:t>&lt;next slide&gt;</a:t>
            </a:r>
            <a:endParaRPr dirty="0"/>
          </a:p>
        </p:txBody>
      </p:sp>
      <p:sp>
        <p:nvSpPr>
          <p:cNvPr id="148" name="Google Shape;148;g8706749a26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rot="5400000">
            <a:off x="4623594"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0"/>
          <p:cNvSpPr txBox="1">
            <a:spLocks noGrp="1"/>
          </p:cNvSpPr>
          <p:nvPr>
            <p:ph type="body" idx="1"/>
          </p:nvPr>
        </p:nvSpPr>
        <p:spPr>
          <a:xfrm rot="5400000">
            <a:off x="604046" y="389732"/>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1"/>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22" name="Google Shape;22;p11"/>
          <p:cNvPicPr preferRelativeResize="0"/>
          <p:nvPr/>
        </p:nvPicPr>
        <p:blipFill rotWithShape="1">
          <a:blip r:embed="rId2">
            <a:alphaModFix/>
          </a:blip>
          <a:srcRect/>
          <a:stretch/>
        </p:blipFill>
        <p:spPr>
          <a:xfrm>
            <a:off x="8180" y="5854896"/>
            <a:ext cx="12175640" cy="1015017"/>
          </a:xfrm>
          <a:prstGeom prst="rect">
            <a:avLst/>
          </a:prstGeom>
          <a:noFill/>
          <a:ln>
            <a:noFill/>
          </a:ln>
        </p:spPr>
      </p:pic>
      <p:pic>
        <p:nvPicPr>
          <p:cNvPr id="23" name="Google Shape;23;p11"/>
          <p:cNvPicPr preferRelativeResize="0"/>
          <p:nvPr/>
        </p:nvPicPr>
        <p:blipFill rotWithShape="1">
          <a:blip r:embed="rId3">
            <a:alphaModFix/>
          </a:blip>
          <a:srcRect/>
          <a:stretch/>
        </p:blipFill>
        <p:spPr>
          <a:xfrm>
            <a:off x="0" y="-1195756"/>
            <a:ext cx="12192000" cy="3967088"/>
          </a:xfrm>
          <a:prstGeom prst="rect">
            <a:avLst/>
          </a:prstGeom>
          <a:noFill/>
          <a:ln>
            <a:noFill/>
          </a:ln>
        </p:spPr>
      </p:pic>
      <p:sp>
        <p:nvSpPr>
          <p:cNvPr id="24" name="Google Shape;24;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524000" y="4270785"/>
            <a:ext cx="9144000" cy="130441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rgbClr val="3F3F3F"/>
              </a:buClr>
              <a:buSzPts val="2000"/>
              <a:buNone/>
              <a:defRPr sz="2000"/>
            </a:lvl2pPr>
            <a:lvl3pPr lvl="2" algn="ctr">
              <a:lnSpc>
                <a:spcPct val="90000"/>
              </a:lnSpc>
              <a:spcBef>
                <a:spcPts val="500"/>
              </a:spcBef>
              <a:spcAft>
                <a:spcPts val="0"/>
              </a:spcAft>
              <a:buClr>
                <a:srgbClr val="3F3F3F"/>
              </a:buClr>
              <a:buSzPts val="1800"/>
              <a:buNone/>
              <a:defRPr sz="1800"/>
            </a:lvl3pPr>
            <a:lvl4pPr lvl="3" algn="ctr">
              <a:lnSpc>
                <a:spcPct val="90000"/>
              </a:lnSpc>
              <a:spcBef>
                <a:spcPts val="500"/>
              </a:spcBef>
              <a:spcAft>
                <a:spcPts val="0"/>
              </a:spcAft>
              <a:buClr>
                <a:srgbClr val="3F3F3F"/>
              </a:buClr>
              <a:buSzPts val="1600"/>
              <a:buNone/>
              <a:defRPr sz="1600"/>
            </a:lvl4pPr>
            <a:lvl5pPr lvl="4" algn="ctr">
              <a:lnSpc>
                <a:spcPct val="90000"/>
              </a:lnSpc>
              <a:spcBef>
                <a:spcPts val="500"/>
              </a:spcBef>
              <a:spcAft>
                <a:spcPts val="0"/>
              </a:spcAft>
              <a:buClr>
                <a:srgbClr val="3F3F3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3"/>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4"/>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lvl1pPr>
            <a:lvl2pPr marL="914400" lvl="1" indent="-228600" algn="l">
              <a:lnSpc>
                <a:spcPct val="90000"/>
              </a:lnSpc>
              <a:spcBef>
                <a:spcPts val="500"/>
              </a:spcBef>
              <a:spcAft>
                <a:spcPts val="0"/>
              </a:spcAft>
              <a:buClr>
                <a:srgbClr val="3F3F3F"/>
              </a:buClr>
              <a:buSzPts val="2000"/>
              <a:buNone/>
              <a:defRPr sz="2000" b="1"/>
            </a:lvl2pPr>
            <a:lvl3pPr marL="1371600" lvl="2" indent="-228600" algn="l">
              <a:lnSpc>
                <a:spcPct val="90000"/>
              </a:lnSpc>
              <a:spcBef>
                <a:spcPts val="500"/>
              </a:spcBef>
              <a:spcAft>
                <a:spcPts val="0"/>
              </a:spcAft>
              <a:buClr>
                <a:srgbClr val="3F3F3F"/>
              </a:buClr>
              <a:buSzPts val="1800"/>
              <a:buNone/>
              <a:defRPr sz="1800" b="1"/>
            </a:lvl3pPr>
            <a:lvl4pPr marL="1828800" lvl="3" indent="-228600" algn="l">
              <a:lnSpc>
                <a:spcPct val="90000"/>
              </a:lnSpc>
              <a:spcBef>
                <a:spcPts val="500"/>
              </a:spcBef>
              <a:spcAft>
                <a:spcPts val="0"/>
              </a:spcAft>
              <a:buClr>
                <a:srgbClr val="3F3F3F"/>
              </a:buClr>
              <a:buSzPts val="1600"/>
              <a:buNone/>
              <a:defRPr sz="1600" b="1"/>
            </a:lvl4pPr>
            <a:lvl5pPr marL="2286000" lvl="4" indent="-228600" algn="l">
              <a:lnSpc>
                <a:spcPct val="90000"/>
              </a:lnSpc>
              <a:spcBef>
                <a:spcPts val="500"/>
              </a:spcBef>
              <a:spcAft>
                <a:spcPts val="0"/>
              </a:spcAft>
              <a:buClr>
                <a:srgbClr val="3F3F3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6"/>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F3F3F"/>
              </a:buClr>
              <a:buSzPts val="3200"/>
              <a:buChar char="•"/>
              <a:defRPr sz="3200"/>
            </a:lvl1pPr>
            <a:lvl2pPr marL="914400" lvl="1" indent="-406400" algn="l">
              <a:lnSpc>
                <a:spcPct val="90000"/>
              </a:lnSpc>
              <a:spcBef>
                <a:spcPts val="500"/>
              </a:spcBef>
              <a:spcAft>
                <a:spcPts val="0"/>
              </a:spcAft>
              <a:buClr>
                <a:srgbClr val="3F3F3F"/>
              </a:buClr>
              <a:buSzPts val="2800"/>
              <a:buChar char="•"/>
              <a:defRPr sz="2800"/>
            </a:lvl2pPr>
            <a:lvl3pPr marL="1371600" lvl="2" indent="-381000" algn="l">
              <a:lnSpc>
                <a:spcPct val="90000"/>
              </a:lnSpc>
              <a:spcBef>
                <a:spcPts val="500"/>
              </a:spcBef>
              <a:spcAft>
                <a:spcPts val="0"/>
              </a:spcAft>
              <a:buClr>
                <a:srgbClr val="3F3F3F"/>
              </a:buClr>
              <a:buSzPts val="2400"/>
              <a:buChar char="•"/>
              <a:defRPr sz="2400"/>
            </a:lvl3pPr>
            <a:lvl4pPr marL="1828800" lvl="3" indent="-355600" algn="l">
              <a:lnSpc>
                <a:spcPct val="90000"/>
              </a:lnSpc>
              <a:spcBef>
                <a:spcPts val="500"/>
              </a:spcBef>
              <a:spcAft>
                <a:spcPts val="0"/>
              </a:spcAft>
              <a:buClr>
                <a:srgbClr val="3F3F3F"/>
              </a:buClr>
              <a:buSzPts val="2000"/>
              <a:buChar char="•"/>
              <a:defRPr sz="20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1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8"/>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F3F3F"/>
              </a:buClr>
              <a:buSzPts val="3200"/>
              <a:buFont typeface="Arial"/>
              <a:buNone/>
              <a:defRPr sz="3200" b="0" i="0" u="none" strike="noStrike" cap="none">
                <a:solidFill>
                  <a:srgbClr val="3F3F3F"/>
                </a:solidFill>
                <a:latin typeface="Calibri"/>
                <a:ea typeface="Calibri"/>
                <a:cs typeface="Calibri"/>
                <a:sym typeface="Calibri"/>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600"/>
              <a:buNone/>
              <a:defRPr sz="1600"/>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body" idx="1"/>
          </p:nvPr>
        </p:nvSpPr>
        <p:spPr>
          <a:xfrm rot="5400000">
            <a:off x="4007069" y="-1640270"/>
            <a:ext cx="4177862"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7"/>
            <a:ext cx="10515600" cy="10269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528599"/>
            <a:ext cx="10515600" cy="417786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alibri"/>
                <a:ea typeface="Calibri"/>
                <a:cs typeface="Calibri"/>
                <a:sym typeface="Calibri"/>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11775790" y="282293"/>
            <a:ext cx="37069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0.%20What%20we%20do%20%26%20How%20we%20do%20it/Product%20Knowledge/Consultation%20tools/7f%20Pricesheet.doc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SIE%20Document%20Library_JP/8.%20Enrollment%20/8a%20Template%20-%20Client%20Enrollment%20%20t0719.doc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0.%20What%20we%20do%20&amp;%20How%20we%20do%20it/Product%20Knowledge/2h%20Academic%20Foundation.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4470400" y="0"/>
            <a:ext cx="7721600" cy="6858000"/>
          </a:xfrm>
          <a:prstGeom prst="rect">
            <a:avLst/>
          </a:prstGeom>
          <a:solidFill>
            <a:srgbClr val="0077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4799856" y="-4735"/>
            <a:ext cx="4365884" cy="6862735"/>
          </a:xfrm>
          <a:prstGeom prst="rect">
            <a:avLst/>
          </a:prstGeom>
          <a:noFill/>
          <a:ln>
            <a:noFill/>
          </a:ln>
        </p:spPr>
      </p:pic>
      <p:sp>
        <p:nvSpPr>
          <p:cNvPr id="88" name="Google Shape;88;p1"/>
          <p:cNvSpPr/>
          <p:nvPr/>
        </p:nvSpPr>
        <p:spPr>
          <a:xfrm>
            <a:off x="0" y="0"/>
            <a:ext cx="479985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9" name="Google Shape;89;p1"/>
          <p:cNvPicPr preferRelativeResize="0"/>
          <p:nvPr/>
        </p:nvPicPr>
        <p:blipFill rotWithShape="1">
          <a:blip r:embed="rId4">
            <a:alphaModFix/>
          </a:blip>
          <a:srcRect/>
          <a:stretch/>
        </p:blipFill>
        <p:spPr>
          <a:xfrm>
            <a:off x="649592" y="1966449"/>
            <a:ext cx="3500673" cy="2925102"/>
          </a:xfrm>
          <a:prstGeom prst="rect">
            <a:avLst/>
          </a:prstGeom>
          <a:noFill/>
          <a:ln>
            <a:noFill/>
          </a:ln>
        </p:spPr>
      </p:pic>
      <p:sp>
        <p:nvSpPr>
          <p:cNvPr id="90" name="Google Shape;90;p1"/>
          <p:cNvSpPr/>
          <p:nvPr/>
        </p:nvSpPr>
        <p:spPr>
          <a:xfrm>
            <a:off x="760676" y="6723587"/>
            <a:ext cx="4039180" cy="139148"/>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660" y="6723587"/>
            <a:ext cx="784464" cy="139148"/>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txBox="1"/>
          <p:nvPr/>
        </p:nvSpPr>
        <p:spPr>
          <a:xfrm>
            <a:off x="6614627" y="3398000"/>
            <a:ext cx="5484000" cy="1383000"/>
          </a:xfrm>
          <a:prstGeom prst="rect">
            <a:avLst/>
          </a:prstGeom>
          <a:noFill/>
          <a:ln>
            <a:noFill/>
          </a:ln>
        </p:spPr>
        <p:txBody>
          <a:bodyPr spcFirstLastPara="1" wrap="square" lIns="91425" tIns="45700" rIns="91425" bIns="45700" anchor="t" anchorCtr="0">
            <a:noAutofit/>
          </a:bodyPr>
          <a:lstStyle/>
          <a:p>
            <a:pPr marL="0" marR="0" lvl="0" indent="0" algn="ctr" rtl="0">
              <a:lnSpc>
                <a:spcPct val="131250"/>
              </a:lnSpc>
              <a:spcBef>
                <a:spcPts val="0"/>
              </a:spcBef>
              <a:spcAft>
                <a:spcPts val="0"/>
              </a:spcAft>
              <a:buClr>
                <a:schemeClr val="lt1"/>
              </a:buClr>
              <a:buSzPts val="3200"/>
              <a:buFont typeface="Arial"/>
              <a:buNone/>
            </a:pPr>
            <a:endParaRPr sz="4000" b="0" i="0" u="none" strike="noStrike" cap="none">
              <a:solidFill>
                <a:schemeClr val="lt1"/>
              </a:solidFill>
              <a:latin typeface="Hind"/>
              <a:ea typeface="Hind"/>
              <a:cs typeface="Hind"/>
              <a:sym typeface="Hind"/>
            </a:endParaRPr>
          </a:p>
        </p:txBody>
      </p:sp>
      <p:sp>
        <p:nvSpPr>
          <p:cNvPr id="93" name="Google Shape;93;p1"/>
          <p:cNvSpPr txBox="1"/>
          <p:nvPr/>
        </p:nvSpPr>
        <p:spPr>
          <a:xfrm>
            <a:off x="6750590" y="4585993"/>
            <a:ext cx="4660900" cy="1383008"/>
          </a:xfrm>
          <a:prstGeom prst="rect">
            <a:avLst/>
          </a:prstGeom>
          <a:noFill/>
          <a:ln>
            <a:noFill/>
          </a:ln>
        </p:spPr>
        <p:txBody>
          <a:bodyPr spcFirstLastPara="1" wrap="square" lIns="91425" tIns="45700" rIns="91425" bIns="45700" anchor="t" anchorCtr="0">
            <a:noAutofit/>
          </a:bodyPr>
          <a:lstStyle/>
          <a:p>
            <a:pPr marL="0" marR="0" lvl="0" indent="0" algn="r" rtl="0">
              <a:lnSpc>
                <a:spcPct val="262500"/>
              </a:lnSpc>
              <a:spcBef>
                <a:spcPts val="0"/>
              </a:spcBef>
              <a:spcAft>
                <a:spcPts val="0"/>
              </a:spcAft>
              <a:buClr>
                <a:schemeClr val="dk1"/>
              </a:buClr>
              <a:buSzPts val="1600"/>
              <a:buFont typeface="Arial"/>
              <a:buNone/>
            </a:pPr>
            <a:endParaRPr sz="16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8706749a26_0_28"/>
          <p:cNvSpPr txBox="1"/>
          <p:nvPr/>
        </p:nvSpPr>
        <p:spPr>
          <a:xfrm>
            <a:off x="3085875" y="2094475"/>
            <a:ext cx="7902900" cy="1973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Recommended Schedule</a:t>
            </a:r>
            <a:r>
              <a:rPr lang="en-CA" sz="4800" b="1" i="0" u="none" strike="noStrike" cap="none">
                <a:solidFill>
                  <a:srgbClr val="0070C0"/>
                </a:solidFill>
                <a:latin typeface="Hind"/>
                <a:ea typeface="Hind"/>
                <a:cs typeface="Hind"/>
                <a:sym typeface="Hind"/>
              </a:rPr>
              <a:t> </a:t>
            </a:r>
            <a:endParaRPr sz="4800" b="1" i="0" u="none" strike="noStrike" cap="none">
              <a:solidFill>
                <a:srgbClr val="0070C0"/>
              </a:solidFill>
              <a:latin typeface="Hind"/>
              <a:ea typeface="Hind"/>
              <a:cs typeface="Hind"/>
              <a:sym typeface="Hind"/>
            </a:endParaRPr>
          </a:p>
          <a:p>
            <a:pPr marL="0" marR="0" lvl="0" indent="0" algn="ctr" rtl="0">
              <a:lnSpc>
                <a:spcPct val="100000"/>
              </a:lnSpc>
              <a:spcBef>
                <a:spcPts val="0"/>
              </a:spcBef>
              <a:spcAft>
                <a:spcPts val="0"/>
              </a:spcAft>
              <a:buClr>
                <a:schemeClr val="lt1"/>
              </a:buClr>
              <a:buSzPts val="4400"/>
              <a:buFont typeface="Arial"/>
              <a:buNone/>
            </a:pPr>
            <a:r>
              <a:rPr lang="en-CA" sz="4800" b="1" i="0" u="none" strike="noStrike" cap="none">
                <a:solidFill>
                  <a:srgbClr val="0070C0"/>
                </a:solidFill>
                <a:latin typeface="Hind"/>
                <a:ea typeface="Hind"/>
                <a:cs typeface="Hind"/>
                <a:sym typeface="Hind"/>
              </a:rPr>
              <a:t>&amp; Plan</a:t>
            </a:r>
            <a:endParaRPr sz="4800" b="1" i="0" u="none" strike="noStrike" cap="none">
              <a:solidFill>
                <a:schemeClr val="lt1"/>
              </a:solidFill>
              <a:latin typeface="Open Sans"/>
              <a:ea typeface="Open Sans"/>
              <a:cs typeface="Open Sans"/>
              <a:sym typeface="Open Sans"/>
            </a:endParaRPr>
          </a:p>
        </p:txBody>
      </p:sp>
      <p:sp>
        <p:nvSpPr>
          <p:cNvPr id="162" name="Google Shape;162;g8706749a26_0_28"/>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g8706749a26_0_28"/>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8706749a26_0_28"/>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g8706749a26_0_28"/>
          <p:cNvSpPr/>
          <p:nvPr/>
        </p:nvSpPr>
        <p:spPr>
          <a:xfrm>
            <a:off x="3" y="-134425"/>
            <a:ext cx="28269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8706749a26_0_28"/>
          <p:cNvPicPr preferRelativeResize="0"/>
          <p:nvPr/>
        </p:nvPicPr>
        <p:blipFill rotWithShape="1">
          <a:blip r:embed="rId3">
            <a:alphaModFix/>
          </a:blip>
          <a:srcRect/>
          <a:stretch/>
        </p:blipFill>
        <p:spPr>
          <a:xfrm>
            <a:off x="707234" y="637951"/>
            <a:ext cx="1967236" cy="1529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8706749a26_0_39"/>
          <p:cNvSpPr txBox="1"/>
          <p:nvPr/>
        </p:nvSpPr>
        <p:spPr>
          <a:xfrm>
            <a:off x="3380825" y="2463175"/>
            <a:ext cx="7902900" cy="131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u="sng" dirty="0">
                <a:solidFill>
                  <a:srgbClr val="0070C0"/>
                </a:solidFill>
                <a:latin typeface="Hind"/>
                <a:ea typeface="Hind"/>
                <a:cs typeface="Hind"/>
                <a:sym typeface="Hind"/>
                <a:hlinkClick r:id="rId3"/>
              </a:rPr>
              <a:t>Pric</a:t>
            </a:r>
            <a:r>
              <a:rPr lang="en-CA" sz="4800" b="1" u="sng" dirty="0">
                <a:solidFill>
                  <a:srgbClr val="0070C0"/>
                </a:solidFill>
                <a:latin typeface="Hind"/>
                <a:ea typeface="Hind"/>
                <a:cs typeface="Hind"/>
                <a:sym typeface="Hind"/>
              </a:rPr>
              <a:t>e &amp; Packages</a:t>
            </a:r>
            <a:endParaRPr sz="4800" b="1" i="0" u="sng" strike="noStrike" cap="none" dirty="0">
              <a:solidFill>
                <a:schemeClr val="lt1"/>
              </a:solidFill>
              <a:latin typeface="Open Sans"/>
              <a:ea typeface="Open Sans"/>
              <a:cs typeface="Open Sans"/>
              <a:sym typeface="Open Sans"/>
            </a:endParaRPr>
          </a:p>
        </p:txBody>
      </p:sp>
      <p:sp>
        <p:nvSpPr>
          <p:cNvPr id="172" name="Google Shape;172;g8706749a26_0_39"/>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8706749a26_0_39"/>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8706749a26_0_39"/>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g8706749a26_0_39"/>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8706749a26_0_39"/>
          <p:cNvPicPr preferRelativeResize="0"/>
          <p:nvPr/>
        </p:nvPicPr>
        <p:blipFill rotWithShape="1">
          <a:blip r:embed="rId4">
            <a:alphaModFix/>
          </a:blip>
          <a:srcRect/>
          <a:stretch/>
        </p:blipFill>
        <p:spPr>
          <a:xfrm>
            <a:off x="707234" y="637951"/>
            <a:ext cx="1967236" cy="15293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8706749a26_0_50"/>
          <p:cNvSpPr txBox="1"/>
          <p:nvPr/>
        </p:nvSpPr>
        <p:spPr>
          <a:xfrm>
            <a:off x="2101523" y="2552529"/>
            <a:ext cx="7902900" cy="1317000"/>
          </a:xfrm>
          <a:prstGeom prst="rect">
            <a:avLst/>
          </a:prstGeom>
          <a:noFill/>
          <a:ln>
            <a:noFill/>
          </a:ln>
        </p:spPr>
        <p:txBody>
          <a:bodyPr spcFirstLastPara="1" wrap="square" lIns="91425" tIns="45700" rIns="91425" bIns="45700" anchor="t" anchorCtr="0">
            <a:noAutofit/>
          </a:bodyPr>
          <a:lstStyle/>
          <a:p>
            <a:pPr marL="914400" marR="0" lvl="0" indent="457200" rtl="0">
              <a:lnSpc>
                <a:spcPct val="100000"/>
              </a:lnSpc>
              <a:spcBef>
                <a:spcPts val="0"/>
              </a:spcBef>
              <a:spcAft>
                <a:spcPts val="0"/>
              </a:spcAft>
              <a:buClr>
                <a:schemeClr val="lt1"/>
              </a:buClr>
              <a:buSzPts val="4400"/>
              <a:buFont typeface="Arial"/>
              <a:buNone/>
            </a:pPr>
            <a:r>
              <a:rPr lang="en-CA" sz="4800" b="1" dirty="0">
                <a:solidFill>
                  <a:srgbClr val="0070C0"/>
                </a:solidFill>
                <a:latin typeface="Hind"/>
                <a:ea typeface="Hind"/>
                <a:cs typeface="Hind"/>
                <a:sym typeface="Hind"/>
                <a:hlinkClick r:id="rId3"/>
              </a:rPr>
              <a:t>Enrolment </a:t>
            </a:r>
          </a:p>
          <a:p>
            <a:pPr marL="914400" marR="0" lvl="0" indent="457200" algn="l" rtl="0">
              <a:lnSpc>
                <a:spcPct val="100000"/>
              </a:lnSpc>
              <a:spcBef>
                <a:spcPts val="0"/>
              </a:spcBef>
              <a:spcAft>
                <a:spcPts val="0"/>
              </a:spcAft>
              <a:buClr>
                <a:schemeClr val="lt1"/>
              </a:buClr>
              <a:buSzPts val="4400"/>
              <a:buFont typeface="Arial"/>
              <a:buNone/>
            </a:pPr>
            <a:r>
              <a:rPr lang="en-CA" sz="4800" b="1" dirty="0">
                <a:solidFill>
                  <a:srgbClr val="0070C0"/>
                </a:solidFill>
                <a:latin typeface="Hind"/>
                <a:ea typeface="Hind"/>
                <a:cs typeface="Hind"/>
                <a:sym typeface="Hind"/>
                <a:hlinkClick r:id="rId3"/>
              </a:rPr>
              <a:t>Form</a:t>
            </a:r>
            <a:endParaRPr sz="4800" b="1" i="0" u="none" strike="noStrike" cap="none" dirty="0">
              <a:solidFill>
                <a:schemeClr val="lt1"/>
              </a:solidFill>
              <a:latin typeface="Open Sans"/>
              <a:ea typeface="Open Sans"/>
              <a:cs typeface="Open Sans"/>
              <a:sym typeface="Open Sans"/>
            </a:endParaRPr>
          </a:p>
        </p:txBody>
      </p:sp>
      <p:sp>
        <p:nvSpPr>
          <p:cNvPr id="182" name="Google Shape;182;g8706749a26_0_5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g8706749a26_0_5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8706749a26_0_5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g8706749a26_0_50"/>
          <p:cNvSpPr/>
          <p:nvPr/>
        </p:nvSpPr>
        <p:spPr>
          <a:xfrm>
            <a:off x="-383804" y="-2758"/>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6" name="Google Shape;186;g8706749a26_0_50"/>
          <p:cNvPicPr preferRelativeResize="0"/>
          <p:nvPr/>
        </p:nvPicPr>
        <p:blipFill rotWithShape="1">
          <a:blip r:embed="rId4">
            <a:alphaModFix/>
          </a:blip>
          <a:srcRect/>
          <a:stretch/>
        </p:blipFill>
        <p:spPr>
          <a:xfrm>
            <a:off x="707234" y="637951"/>
            <a:ext cx="1967236" cy="1529395"/>
          </a:xfrm>
          <a:prstGeom prst="rect">
            <a:avLst/>
          </a:prstGeom>
          <a:noFill/>
          <a:ln>
            <a:noFill/>
          </a:ln>
        </p:spPr>
      </p:pic>
      <p:pic>
        <p:nvPicPr>
          <p:cNvPr id="2" name="Picture 1"/>
          <p:cNvPicPr>
            <a:picLocks noChangeAspect="1"/>
          </p:cNvPicPr>
          <p:nvPr/>
        </p:nvPicPr>
        <p:blipFill>
          <a:blip r:embed="rId5"/>
          <a:stretch>
            <a:fillRect/>
          </a:stretch>
        </p:blipFill>
        <p:spPr>
          <a:xfrm>
            <a:off x="6557796" y="128897"/>
            <a:ext cx="5508674" cy="65946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8706749a26_0_72"/>
          <p:cNvSpPr txBox="1"/>
          <p:nvPr/>
        </p:nvSpPr>
        <p:spPr>
          <a:xfrm>
            <a:off x="2356700" y="767100"/>
            <a:ext cx="9111300" cy="13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4400" b="1" i="1" u="none" strike="noStrike" cap="none">
                <a:solidFill>
                  <a:schemeClr val="lt1"/>
                </a:solidFill>
                <a:latin typeface="Calibri"/>
                <a:ea typeface="Calibri"/>
                <a:cs typeface="Calibri"/>
                <a:sym typeface="Calibri"/>
              </a:rPr>
              <a:t>A turn</a:t>
            </a:r>
            <a:r>
              <a:rPr lang="en-CA" sz="4800" b="1" i="1" u="none" strike="noStrike" cap="none">
                <a:solidFill>
                  <a:schemeClr val="lt1"/>
                </a:solidFill>
                <a:latin typeface="Calibri"/>
                <a:ea typeface="Calibri"/>
                <a:cs typeface="Calibri"/>
                <a:sym typeface="Calibri"/>
              </a:rPr>
              <a:t>-</a:t>
            </a:r>
            <a:r>
              <a:rPr lang="en-CA" sz="4800" b="1">
                <a:solidFill>
                  <a:srgbClr val="0070C0"/>
                </a:solidFill>
                <a:latin typeface="Hind"/>
                <a:ea typeface="Hind"/>
                <a:cs typeface="Hind"/>
                <a:sym typeface="Hind"/>
              </a:rPr>
              <a:t>Terms and Procedures 1</a:t>
            </a:r>
            <a:endParaRPr sz="4800" b="1" i="0" u="none" strike="noStrike" cap="none">
              <a:solidFill>
                <a:schemeClr val="lt1"/>
              </a:solidFill>
              <a:latin typeface="Open Sans"/>
              <a:ea typeface="Open Sans"/>
              <a:cs typeface="Open Sans"/>
              <a:sym typeface="Open Sans"/>
            </a:endParaRPr>
          </a:p>
        </p:txBody>
      </p:sp>
      <p:sp>
        <p:nvSpPr>
          <p:cNvPr id="192" name="Google Shape;192;g8706749a26_0_72"/>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g8706749a26_0_72"/>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g8706749a26_0_72"/>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g8706749a26_0_72"/>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g8706749a26_0_72"/>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97" name="Google Shape;197;g8706749a26_0_72"/>
          <p:cNvSpPr txBox="1"/>
          <p:nvPr/>
        </p:nvSpPr>
        <p:spPr>
          <a:xfrm>
            <a:off x="1099800" y="2084100"/>
            <a:ext cx="10524300" cy="4078800"/>
          </a:xfrm>
          <a:prstGeom prst="rect">
            <a:avLst/>
          </a:prstGeom>
          <a:noFill/>
          <a:ln>
            <a:noFill/>
          </a:ln>
        </p:spPr>
        <p:txBody>
          <a:bodyPr spcFirstLastPara="1" wrap="square" lIns="91425" tIns="45700" rIns="91425" bIns="45700" anchor="t" anchorCtr="0">
            <a:noAutofit/>
          </a:bodyPr>
          <a:lstStyle/>
          <a:p>
            <a:pPr marL="0" marR="101600" lvl="0" indent="0" algn="l" rtl="0">
              <a:lnSpc>
                <a:spcPct val="112000"/>
              </a:lnSpc>
              <a:spcBef>
                <a:spcPts val="10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SESSION LOG:</a:t>
            </a:r>
            <a:r>
              <a:rPr lang="en-CA" sz="1550">
                <a:solidFill>
                  <a:srgbClr val="3B4043"/>
                </a:solidFill>
                <a:latin typeface="Hind SemiBold"/>
                <a:ea typeface="Hind SemiBold"/>
                <a:cs typeface="Hind SemiBold"/>
                <a:sym typeface="Hind SemiBold"/>
              </a:rPr>
              <a:t> </a:t>
            </a:r>
            <a:r>
              <a:rPr lang="en-CA" sz="1550">
                <a:solidFill>
                  <a:srgbClr val="3B4043"/>
                </a:solidFill>
                <a:latin typeface="Hind"/>
                <a:ea typeface="Hind"/>
                <a:cs typeface="Hind"/>
                <a:sym typeface="Hind"/>
              </a:rPr>
              <a:t> The instructor will complete a session log report for every tutoring session. This information will keep everyone (Director, other instructors, and parents) up to date on student progress. </a:t>
            </a:r>
            <a:endParaRPr sz="1550">
              <a:solidFill>
                <a:srgbClr val="3B4043"/>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TEACHER COMMUNICATION</a:t>
            </a:r>
            <a:r>
              <a:rPr lang="en-CA" sz="1550" b="1">
                <a:solidFill>
                  <a:schemeClr val="dk1"/>
                </a:solidFill>
                <a:latin typeface="Hind"/>
                <a:ea typeface="Hind"/>
                <a:cs typeface="Hind"/>
                <a:sym typeface="Hind"/>
              </a:rPr>
              <a:t>:</a:t>
            </a:r>
            <a:r>
              <a:rPr lang="en-CA" sz="1550">
                <a:solidFill>
                  <a:schemeClr val="dk1"/>
                </a:solidFill>
                <a:latin typeface="Hind"/>
                <a:ea typeface="Hind"/>
                <a:cs typeface="Hind"/>
                <a:sym typeface="Hind"/>
              </a:rPr>
              <a:t> We support school  instruction and teachers.  Tutors can take teacher direction. </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RESOURCES: </a:t>
            </a:r>
            <a:r>
              <a:rPr lang="en-CA" sz="1550">
                <a:solidFill>
                  <a:schemeClr val="dk1"/>
                </a:solidFill>
                <a:latin typeface="Hind"/>
                <a:ea typeface="Hind"/>
                <a:cs typeface="Hind"/>
                <a:sym typeface="Hind"/>
              </a:rPr>
              <a:t> We carry a large selection of workbooks and materials to support session content. Minimal costs cover the workbook cost and shipping.  Workbooks are non-refundable.</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SESSION PREPARATION</a:t>
            </a:r>
            <a:r>
              <a:rPr lang="en-CA" sz="1700" b="1">
                <a:solidFill>
                  <a:srgbClr val="4F81BD"/>
                </a:solidFill>
                <a:highlight>
                  <a:srgbClr val="FFFFFF"/>
                </a:highlight>
                <a:latin typeface="Hind"/>
                <a:ea typeface="Hind"/>
                <a:cs typeface="Hind"/>
                <a:sym typeface="Hind"/>
              </a:rPr>
              <a:t>:</a:t>
            </a:r>
            <a:r>
              <a:rPr lang="en-CA" sz="1550">
                <a:solidFill>
                  <a:schemeClr val="dk1"/>
                </a:solidFill>
                <a:latin typeface="Hind"/>
                <a:ea typeface="Hind"/>
                <a:cs typeface="Hind"/>
                <a:sym typeface="Hind"/>
              </a:rPr>
              <a:t>  Please have the following available for each session: All relevant text and note books, returned tests, homework and daily planner.</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NEW SEMESTER</a:t>
            </a:r>
            <a:r>
              <a:rPr lang="en-CA" sz="1700" b="1">
                <a:solidFill>
                  <a:srgbClr val="4F81BD"/>
                </a:solidFill>
                <a:highlight>
                  <a:srgbClr val="FFFFFF"/>
                </a:highlight>
                <a:latin typeface="Hind"/>
                <a:ea typeface="Hind"/>
                <a:cs typeface="Hind"/>
                <a:sym typeface="Hind"/>
              </a:rPr>
              <a:t>:</a:t>
            </a:r>
            <a:r>
              <a:rPr lang="en-CA" sz="1550">
                <a:solidFill>
                  <a:schemeClr val="dk1"/>
                </a:solidFill>
                <a:latin typeface="Hind"/>
                <a:ea typeface="Hind"/>
                <a:cs typeface="Hind"/>
                <a:sym typeface="Hind"/>
              </a:rPr>
              <a:t> When you know what courses your student will be taking in a new semester, contact us so we can confirm your tutor match, update tutoring goals, provide new support materials, and coordinate scheduling. Please contact us two weeks or more before your desired start date.</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SESSION CANCELLATION:</a:t>
            </a:r>
            <a:r>
              <a:rPr lang="en-CA" sz="1550">
                <a:solidFill>
                  <a:schemeClr val="dk1"/>
                </a:solidFill>
                <a:latin typeface="Hind"/>
                <a:ea typeface="Hind"/>
                <a:cs typeface="Hind"/>
                <a:sym typeface="Hind"/>
              </a:rPr>
              <a:t>  You must call your tutor 24 hours in advance to cancel a session, or you will be charged 1 hour at your regular tutoring rate.</a:t>
            </a:r>
            <a:endParaRPr sz="1550">
              <a:solidFill>
                <a:schemeClr val="dk1"/>
              </a:solidFill>
              <a:latin typeface="Hind"/>
              <a:ea typeface="Hind"/>
              <a:cs typeface="Hind"/>
              <a:sym typeface="Hind"/>
            </a:endParaRPr>
          </a:p>
          <a:p>
            <a:pPr marL="457200" marR="0" lvl="0" indent="0" algn="l" rtl="0">
              <a:lnSpc>
                <a:spcPct val="115000"/>
              </a:lnSpc>
              <a:spcBef>
                <a:spcPts val="60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8706749a26_0_117"/>
          <p:cNvSpPr txBox="1"/>
          <p:nvPr/>
        </p:nvSpPr>
        <p:spPr>
          <a:xfrm>
            <a:off x="2356700" y="767100"/>
            <a:ext cx="9111300" cy="131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4400" b="1" i="1" u="none" strike="noStrike" cap="none">
                <a:solidFill>
                  <a:schemeClr val="lt1"/>
                </a:solidFill>
                <a:latin typeface="Calibri"/>
                <a:ea typeface="Calibri"/>
                <a:cs typeface="Calibri"/>
                <a:sym typeface="Calibri"/>
              </a:rPr>
              <a:t>A turn</a:t>
            </a:r>
            <a:r>
              <a:rPr lang="en-CA" sz="4800" b="1" i="1" u="none" strike="noStrike" cap="none">
                <a:solidFill>
                  <a:schemeClr val="lt1"/>
                </a:solidFill>
                <a:latin typeface="Calibri"/>
                <a:ea typeface="Calibri"/>
                <a:cs typeface="Calibri"/>
                <a:sym typeface="Calibri"/>
              </a:rPr>
              <a:t>-</a:t>
            </a:r>
            <a:r>
              <a:rPr lang="en-CA" sz="4800" b="1">
                <a:solidFill>
                  <a:srgbClr val="0070C0"/>
                </a:solidFill>
                <a:latin typeface="Hind"/>
                <a:ea typeface="Hind"/>
                <a:cs typeface="Hind"/>
                <a:sym typeface="Hind"/>
              </a:rPr>
              <a:t>Terms and Procedures 2</a:t>
            </a:r>
            <a:endParaRPr sz="4800" b="1" i="0" u="none" strike="noStrike" cap="none">
              <a:solidFill>
                <a:schemeClr val="lt1"/>
              </a:solidFill>
              <a:latin typeface="Open Sans"/>
              <a:ea typeface="Open Sans"/>
              <a:cs typeface="Open Sans"/>
              <a:sym typeface="Open Sans"/>
            </a:endParaRPr>
          </a:p>
        </p:txBody>
      </p:sp>
      <p:sp>
        <p:nvSpPr>
          <p:cNvPr id="203" name="Google Shape;203;g8706749a26_0_117"/>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8706749a26_0_117"/>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8706749a26_0_117"/>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g8706749a26_0_117"/>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7" name="Google Shape;207;g8706749a26_0_117"/>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208" name="Google Shape;208;g8706749a26_0_117"/>
          <p:cNvSpPr txBox="1"/>
          <p:nvPr/>
        </p:nvSpPr>
        <p:spPr>
          <a:xfrm>
            <a:off x="1099800" y="2310575"/>
            <a:ext cx="10524300" cy="3852300"/>
          </a:xfrm>
          <a:prstGeom prst="rect">
            <a:avLst/>
          </a:prstGeom>
          <a:noFill/>
          <a:ln>
            <a:noFill/>
          </a:ln>
        </p:spPr>
        <p:txBody>
          <a:bodyPr spcFirstLastPara="1" wrap="square" lIns="91425" tIns="45700" rIns="91425" bIns="45700" anchor="t" anchorCtr="0">
            <a:noAutofit/>
          </a:bodyPr>
          <a:lstStyle/>
          <a:p>
            <a:pPr marL="0" marR="101600" lvl="0" indent="0" algn="l" rtl="0">
              <a:lnSpc>
                <a:spcPct val="112000"/>
              </a:lnSpc>
              <a:spcBef>
                <a:spcPts val="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SCHEDULE CHANGES:</a:t>
            </a:r>
            <a:r>
              <a:rPr lang="en-CA" sz="1550">
                <a:solidFill>
                  <a:schemeClr val="dk1"/>
                </a:solidFill>
                <a:latin typeface="Hind"/>
                <a:ea typeface="Hind"/>
                <a:cs typeface="Hind"/>
                <a:sym typeface="Hind"/>
              </a:rPr>
              <a:t>  Notify the office if you want to change your tutoring schedule.  If your schedule changes, or if you would like to increase/decrease your tutoring hours per week, contact our office so we can reassess your student plan.  You will need to maintain a consistent appointment time to retain a tutor’s services.</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REMATCHES:</a:t>
            </a:r>
            <a:r>
              <a:rPr lang="en-CA" sz="1550">
                <a:solidFill>
                  <a:schemeClr val="dk1"/>
                </a:solidFill>
                <a:latin typeface="Hind"/>
                <a:ea typeface="Hind"/>
                <a:cs typeface="Hind"/>
                <a:sym typeface="Hind"/>
              </a:rPr>
              <a:t>  We do not guarantee the same tutor for the duration of your enrollment. It is normal for a tutor change to occur at the beginning of a new semester or school year or if your tutor experiences a personal emergency or unexpected change of schedule.  The benefit of working with SIE is that we can match a new tutor for you with minimal interruption. You may also request a rematch if you feel your tutor isn’t a good fit for your student.</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MATH TUTORING:</a:t>
            </a:r>
            <a:r>
              <a:rPr lang="en-CA" sz="1550">
                <a:solidFill>
                  <a:schemeClr val="dk1"/>
                </a:solidFill>
                <a:latin typeface="Hind"/>
                <a:ea typeface="Hind"/>
                <a:cs typeface="Hind"/>
                <a:sym typeface="Hind"/>
              </a:rPr>
              <a:t>  Different teachers have different methods. Even a brilliant math tutor may need to review before teaching a particular math concept. This does not mean that the tutor is unfamiliar with course content. We recommend emailing your tutor prior to the session with unit information. </a:t>
            </a:r>
            <a:endParaRPr sz="1550">
              <a:solidFill>
                <a:schemeClr val="dk1"/>
              </a:solidFill>
              <a:latin typeface="Hind"/>
              <a:ea typeface="Hind"/>
              <a:cs typeface="Hind"/>
              <a:sym typeface="Hind"/>
            </a:endParaRPr>
          </a:p>
          <a:p>
            <a:pPr marL="0" marR="101600" lvl="0" indent="0" algn="l" rtl="0">
              <a:lnSpc>
                <a:spcPct val="112000"/>
              </a:lnSpc>
              <a:spcBef>
                <a:spcPts val="600"/>
              </a:spcBef>
              <a:spcAft>
                <a:spcPts val="0"/>
              </a:spcAft>
              <a:buClr>
                <a:schemeClr val="dk1"/>
              </a:buClr>
              <a:buSzPts val="1100"/>
              <a:buFont typeface="Arial"/>
              <a:buNone/>
            </a:pPr>
            <a:r>
              <a:rPr lang="en-CA" sz="1700">
                <a:solidFill>
                  <a:srgbClr val="4F81BD"/>
                </a:solidFill>
                <a:highlight>
                  <a:srgbClr val="FFFFFF"/>
                </a:highlight>
                <a:latin typeface="Hind SemiBold"/>
                <a:ea typeface="Hind SemiBold"/>
                <a:cs typeface="Hind SemiBold"/>
                <a:sym typeface="Hind SemiBold"/>
              </a:rPr>
              <a:t>PROGRESS:</a:t>
            </a:r>
            <a:r>
              <a:rPr lang="en-CA" sz="1550">
                <a:solidFill>
                  <a:schemeClr val="dk1"/>
                </a:solidFill>
                <a:latin typeface="Hind"/>
                <a:ea typeface="Hind"/>
                <a:cs typeface="Hind"/>
                <a:sym typeface="Hind"/>
              </a:rPr>
              <a:t>  The keys to maximizing student progress are: clear goals, a regular schedule, student discipline, communication, and a compatible tutor match. If you notice a challenge in any of these areas, please contact us.</a:t>
            </a:r>
            <a:endParaRPr sz="2050">
              <a:solidFill>
                <a:srgbClr val="3B4043"/>
              </a:solidFill>
              <a:latin typeface="Hind"/>
              <a:ea typeface="Hind"/>
              <a:cs typeface="Hind"/>
              <a:sym typeface="Hind"/>
            </a:endParaRPr>
          </a:p>
          <a:p>
            <a:pPr marL="457200" marR="0" lvl="0" indent="0" algn="l" rtl="0">
              <a:lnSpc>
                <a:spcPct val="115000"/>
              </a:lnSpc>
              <a:spcBef>
                <a:spcPts val="60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8706749a26_0_61"/>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g8706749a26_0_61"/>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g8706749a26_0_61"/>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g8706749a26_0_61"/>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8706749a26_0_61"/>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218" name="Google Shape;218;g8706749a26_0_61"/>
          <p:cNvSpPr txBox="1"/>
          <p:nvPr/>
        </p:nvSpPr>
        <p:spPr>
          <a:xfrm>
            <a:off x="3721200" y="5075900"/>
            <a:ext cx="7902900" cy="1086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3200" i="0" u="none" strike="noStrike" cap="none">
              <a:solidFill>
                <a:srgbClr val="0070C0"/>
              </a:solidFill>
              <a:latin typeface="Hind"/>
              <a:ea typeface="Hind"/>
              <a:cs typeface="Hind"/>
              <a:sym typeface="Hind"/>
            </a:endParaRPr>
          </a:p>
          <a:p>
            <a:pPr marL="457200" marR="0" lvl="0" indent="0" algn="l" rtl="0">
              <a:lnSpc>
                <a:spcPct val="115000"/>
              </a:lnSpc>
              <a:spcBef>
                <a:spcPts val="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8706749a26_0_61"/>
          <p:cNvSpPr txBox="1"/>
          <p:nvPr/>
        </p:nvSpPr>
        <p:spPr>
          <a:xfrm>
            <a:off x="1041675" y="2167350"/>
            <a:ext cx="10889700" cy="4482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1" i="0" u="none" strike="no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sngStrike" cap="none">
                <a:solidFill>
                  <a:srgbClr val="0070C0"/>
                </a:solidFill>
                <a:latin typeface="Hind"/>
                <a:ea typeface="Hind"/>
                <a:cs typeface="Hind"/>
                <a:sym typeface="Hind"/>
              </a:rPr>
              <a:t>Meet: </a:t>
            </a:r>
            <a:r>
              <a:rPr lang="en-CA" sz="2200" b="0" i="0" u="none" strike="sngStrike" cap="none">
                <a:solidFill>
                  <a:srgbClr val="0070C0"/>
                </a:solidFill>
                <a:latin typeface="Hind"/>
                <a:ea typeface="Hind"/>
                <a:cs typeface="Hind"/>
                <a:sym typeface="Hind"/>
              </a:rPr>
              <a:t>scheduled consultation</a:t>
            </a:r>
            <a:endParaRPr sz="2200" b="0" i="0" u="none" strike="sng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sngStrike" cap="none">
                <a:solidFill>
                  <a:srgbClr val="0070C0"/>
                </a:solidFill>
                <a:latin typeface="Hind"/>
                <a:ea typeface="Hind"/>
                <a:cs typeface="Hind"/>
                <a:sym typeface="Hind"/>
              </a:rPr>
              <a:t>Make a plan: </a:t>
            </a:r>
            <a:r>
              <a:rPr lang="en-CA" sz="2200" b="0" i="0" u="none" strike="sngStrike" cap="none">
                <a:solidFill>
                  <a:srgbClr val="0070C0"/>
                </a:solidFill>
                <a:latin typeface="Hind"/>
                <a:ea typeface="Hind"/>
                <a:cs typeface="Hind"/>
                <a:sym typeface="Hind"/>
              </a:rPr>
              <a:t> We evaluate your student’s needs and goals.  Then we make a plan to help your student reach those goals.</a:t>
            </a:r>
            <a:endParaRPr sz="2200" b="0" i="0" u="none" strike="sng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a:solidFill>
                  <a:srgbClr val="0070C0"/>
                </a:solidFill>
                <a:latin typeface="Hind"/>
                <a:ea typeface="Hind"/>
                <a:cs typeface="Hind"/>
                <a:sym typeface="Hind"/>
              </a:rPr>
              <a:t>Match:</a:t>
            </a:r>
            <a:r>
              <a:rPr lang="en-CA" sz="2200" b="0" i="0" u="none" strike="noStrike" cap="none">
                <a:solidFill>
                  <a:srgbClr val="0070C0"/>
                </a:solidFill>
                <a:latin typeface="Hind"/>
                <a:ea typeface="Hind"/>
                <a:cs typeface="Hind"/>
                <a:sym typeface="Hind"/>
              </a:rPr>
              <a:t>  We match your student with a tutor that is the best suited for his/her academic needs, personality and learning style.  </a:t>
            </a:r>
            <a:endParaRPr sz="2200" b="0" i="0" u="none" strike="no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a:solidFill>
                  <a:srgbClr val="0070C0"/>
                </a:solidFill>
                <a:latin typeface="Hind"/>
                <a:ea typeface="Hind"/>
                <a:cs typeface="Hind"/>
                <a:sym typeface="Hind"/>
              </a:rPr>
              <a:t>Monitor: </a:t>
            </a:r>
            <a:r>
              <a:rPr lang="en-CA" sz="2200" b="0" i="0" u="none" strike="noStrike" cap="none">
                <a:solidFill>
                  <a:srgbClr val="0070C0"/>
                </a:solidFill>
                <a:latin typeface="Hind"/>
                <a:ea typeface="Hind"/>
                <a:cs typeface="Hind"/>
                <a:sym typeface="Hind"/>
              </a:rPr>
              <a:t>Session Logs are emailed to you after every session. Session Logs allow your School is Easy Director to monitor your students progress at every stage. </a:t>
            </a:r>
            <a:endParaRPr sz="2200" b="0" i="0" u="none" strike="noStrike" cap="none">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a:solidFill>
                  <a:srgbClr val="0070C0"/>
                </a:solidFill>
                <a:latin typeface="Hind"/>
                <a:ea typeface="Hind"/>
                <a:cs typeface="Hind"/>
                <a:sym typeface="Hind"/>
              </a:rPr>
              <a:t>Modify:</a:t>
            </a:r>
            <a:r>
              <a:rPr lang="en-CA" sz="2200" b="0" i="0" u="none" strike="noStrike" cap="none">
                <a:solidFill>
                  <a:srgbClr val="0070C0"/>
                </a:solidFill>
                <a:latin typeface="Hind"/>
                <a:ea typeface="Hind"/>
                <a:cs typeface="Hind"/>
                <a:sym typeface="Hind"/>
              </a:rPr>
              <a:t> As we get to know your student, or as things change, we will suggest modifications to the plan to better address your student’s needs and goals.</a:t>
            </a:r>
            <a:endParaRPr sz="2200" b="0" i="0" u="none" strike="noStrike" cap="none">
              <a:solidFill>
                <a:srgbClr val="0077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8706749a26_0_61"/>
          <p:cNvSpPr txBox="1"/>
          <p:nvPr/>
        </p:nvSpPr>
        <p:spPr>
          <a:xfrm>
            <a:off x="2356700" y="767100"/>
            <a:ext cx="9111300" cy="131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Next Steps</a:t>
            </a:r>
            <a:endParaRPr sz="4800" b="1"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5F606E-29DB-4AA1-8E0B-0D178F2B7EF9}"/>
              </a:ext>
            </a:extLst>
          </p:cNvPr>
          <p:cNvSpPr/>
          <p:nvPr/>
        </p:nvSpPr>
        <p:spPr>
          <a:xfrm>
            <a:off x="907" y="-8739"/>
            <a:ext cx="4027712" cy="68579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endParaRPr lang="en-US" dirty="0">
              <a:cs typeface="Calibri"/>
            </a:endParaRPr>
          </a:p>
          <a:p>
            <a:pPr algn="ctr"/>
            <a:endParaRPr lang="en-US" dirty="0">
              <a:cs typeface="Calibri"/>
            </a:endParaRPr>
          </a:p>
        </p:txBody>
      </p:sp>
      <p:sp>
        <p:nvSpPr>
          <p:cNvPr id="5" name="Oval 4">
            <a:extLst>
              <a:ext uri="{FF2B5EF4-FFF2-40B4-BE49-F238E27FC236}">
                <a16:creationId xmlns:a16="http://schemas.microsoft.com/office/drawing/2014/main" id="{16FB9E30-66AC-4B9C-AA5A-CE491527E37E}"/>
              </a:ext>
            </a:extLst>
          </p:cNvPr>
          <p:cNvSpPr/>
          <p:nvPr/>
        </p:nvSpPr>
        <p:spPr>
          <a:xfrm>
            <a:off x="470353" y="-8137"/>
            <a:ext cx="6894284" cy="69033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EBFFB8F-6713-4035-BA91-27593450A04D}"/>
              </a:ext>
            </a:extLst>
          </p:cNvPr>
          <p:cNvSpPr/>
          <p:nvPr/>
        </p:nvSpPr>
        <p:spPr>
          <a:xfrm>
            <a:off x="706209" y="3174"/>
            <a:ext cx="6894284" cy="69033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85EDBC-02B4-4531-87E9-9D8F8AA86E40}"/>
              </a:ext>
            </a:extLst>
          </p:cNvPr>
          <p:cNvSpPr/>
          <p:nvPr/>
        </p:nvSpPr>
        <p:spPr>
          <a:xfrm>
            <a:off x="1527175" y="6616246"/>
            <a:ext cx="10667999" cy="244928"/>
          </a:xfrm>
          <a:prstGeom prst="rect">
            <a:avLst/>
          </a:prstGeom>
          <a:solidFill>
            <a:srgbClr val="0076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C5779B-6B41-4BF7-A513-1BEBD71FA700}"/>
              </a:ext>
            </a:extLst>
          </p:cNvPr>
          <p:cNvSpPr/>
          <p:nvPr/>
        </p:nvSpPr>
        <p:spPr>
          <a:xfrm>
            <a:off x="3174" y="6616245"/>
            <a:ext cx="1523999" cy="244928"/>
          </a:xfrm>
          <a:prstGeom prst="rect">
            <a:avLst/>
          </a:prstGeom>
          <a:solidFill>
            <a:srgbClr val="EA70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A picture containing drawing&#10;&#10;Description generated with very high confidence">
            <a:extLst>
              <a:ext uri="{FF2B5EF4-FFF2-40B4-BE49-F238E27FC236}">
                <a16:creationId xmlns:a16="http://schemas.microsoft.com/office/drawing/2014/main" id="{B1C05CEB-6F88-49AA-87B4-A9CC4A78A5CB}"/>
              </a:ext>
            </a:extLst>
          </p:cNvPr>
          <p:cNvPicPr>
            <a:picLocks noChangeAspect="1"/>
          </p:cNvPicPr>
          <p:nvPr/>
        </p:nvPicPr>
        <p:blipFill>
          <a:blip r:embed="rId3"/>
          <a:stretch>
            <a:fillRect/>
          </a:stretch>
        </p:blipFill>
        <p:spPr>
          <a:xfrm>
            <a:off x="10539568" y="5494359"/>
            <a:ext cx="1128487" cy="880798"/>
          </a:xfrm>
          <a:prstGeom prst="rect">
            <a:avLst/>
          </a:prstGeom>
        </p:spPr>
      </p:pic>
      <p:sp>
        <p:nvSpPr>
          <p:cNvPr id="15" name="Subtitle 2">
            <a:extLst>
              <a:ext uri="{FF2B5EF4-FFF2-40B4-BE49-F238E27FC236}">
                <a16:creationId xmlns:a16="http://schemas.microsoft.com/office/drawing/2014/main" id="{EBB14A70-ABD1-4033-AF29-075C7B56C137}"/>
              </a:ext>
            </a:extLst>
          </p:cNvPr>
          <p:cNvSpPr txBox="1">
            <a:spLocks/>
          </p:cNvSpPr>
          <p:nvPr/>
        </p:nvSpPr>
        <p:spPr>
          <a:xfrm>
            <a:off x="2122369" y="712271"/>
            <a:ext cx="9144000" cy="473612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bg2">
                    <a:lumMod val="50000"/>
                  </a:schemeClr>
                </a:solidFill>
                <a:latin typeface="Arial Nova"/>
                <a:cs typeface="Calibri"/>
              </a:rPr>
              <a:t>Handling Objections</a:t>
            </a:r>
            <a:endParaRPr lang="en-US" dirty="0">
              <a:solidFill>
                <a:schemeClr val="bg2">
                  <a:lumMod val="50000"/>
                </a:schemeClr>
              </a:solidFill>
            </a:endParaRPr>
          </a:p>
          <a:p>
            <a:pPr marL="0" indent="0">
              <a:buNone/>
            </a:pPr>
            <a:r>
              <a:rPr lang="en-US" sz="2400" dirty="0">
                <a:solidFill>
                  <a:schemeClr val="bg2">
                    <a:lumMod val="50000"/>
                  </a:schemeClr>
                </a:solidFill>
                <a:latin typeface="Arial Nova"/>
                <a:cs typeface="Calibri"/>
              </a:rPr>
              <a:t>Common Objections</a:t>
            </a:r>
          </a:p>
          <a:p>
            <a:pPr marL="0" indent="0">
              <a:buNone/>
            </a:pPr>
            <a:endParaRPr lang="en-US" sz="2400" dirty="0">
              <a:solidFill>
                <a:schemeClr val="bg2">
                  <a:lumMod val="50000"/>
                </a:schemeClr>
              </a:solidFill>
              <a:latin typeface="Arial Nova"/>
              <a:cs typeface="Calibri"/>
            </a:endParaRPr>
          </a:p>
          <a:p>
            <a:pPr marL="342900" lvl="0" indent="-342900">
              <a:lnSpc>
                <a:spcPct val="100000"/>
              </a:lnSpc>
              <a:buClr>
                <a:schemeClr val="bg2">
                  <a:lumMod val="50000"/>
                </a:schemeClr>
              </a:buClr>
              <a:buSzPct val="100000"/>
              <a:buFont typeface="+mj-lt"/>
              <a:buAutoNum type="arabicPeriod"/>
            </a:pPr>
            <a:r>
              <a:rPr lang="en-CA" sz="1600" dirty="0">
                <a:solidFill>
                  <a:schemeClr val="bg2">
                    <a:lumMod val="50000"/>
                  </a:schemeClr>
                </a:solidFill>
                <a:latin typeface="Arial Nova"/>
                <a:cs typeface="Calibri"/>
                <a:sym typeface="Hind Medium"/>
              </a:rPr>
              <a:t>How do I know that I will be happy with the instructor you send?  OR,  What if I don’t like the tutor?</a:t>
            </a:r>
          </a:p>
          <a:p>
            <a:pPr marL="342900" indent="-342900">
              <a:lnSpc>
                <a:spcPct val="100000"/>
              </a:lnSpc>
              <a:buClr>
                <a:schemeClr val="bg2">
                  <a:lumMod val="50000"/>
                </a:schemeClr>
              </a:buClr>
              <a:buSzPct val="100000"/>
              <a:buFont typeface="+mj-lt"/>
              <a:buAutoNum type="arabicPeriod"/>
            </a:pPr>
            <a:r>
              <a:rPr lang="en-CA" sz="1600" dirty="0">
                <a:solidFill>
                  <a:schemeClr val="bg2">
                    <a:lumMod val="50000"/>
                  </a:schemeClr>
                </a:solidFill>
                <a:latin typeface="Arial Nova"/>
                <a:cs typeface="Calibri"/>
                <a:sym typeface="Hind Medium"/>
              </a:rPr>
              <a:t>I want to approve the tutor.</a:t>
            </a:r>
          </a:p>
          <a:p>
            <a:pPr marL="342900" indent="-342900">
              <a:lnSpc>
                <a:spcPct val="100000"/>
              </a:lnSpc>
              <a:buClr>
                <a:schemeClr val="bg2">
                  <a:lumMod val="50000"/>
                </a:schemeClr>
              </a:buClr>
              <a:buSzPct val="100000"/>
              <a:buFont typeface="+mj-lt"/>
              <a:buAutoNum type="arabicPeriod"/>
            </a:pPr>
            <a:r>
              <a:rPr lang="en-CA" sz="1600" dirty="0">
                <a:solidFill>
                  <a:schemeClr val="bg2">
                    <a:lumMod val="50000"/>
                  </a:schemeClr>
                </a:solidFill>
                <a:latin typeface="Arial Nova"/>
                <a:cs typeface="Calibri"/>
                <a:sym typeface="Hind Medium"/>
              </a:rPr>
              <a:t>I only want a certified teacher. OR What qualifications do your instructors have? </a:t>
            </a:r>
          </a:p>
          <a:p>
            <a:pPr marL="342900" indent="-342900">
              <a:lnSpc>
                <a:spcPct val="100000"/>
              </a:lnSpc>
              <a:buClr>
                <a:schemeClr val="bg2">
                  <a:lumMod val="50000"/>
                </a:schemeClr>
              </a:buClr>
              <a:buSzPct val="100000"/>
              <a:buFont typeface="+mj-lt"/>
              <a:buAutoNum type="arabicPeriod"/>
            </a:pPr>
            <a:r>
              <a:rPr lang="en-CA" sz="1600" dirty="0">
                <a:solidFill>
                  <a:schemeClr val="bg2">
                    <a:lumMod val="50000"/>
                  </a:schemeClr>
                </a:solidFill>
                <a:latin typeface="Arial Nova"/>
                <a:cs typeface="Calibri"/>
                <a:sym typeface="Hind Medium"/>
              </a:rPr>
              <a:t>I will have to talk with my husband/wife/partner.</a:t>
            </a:r>
          </a:p>
          <a:p>
            <a:pPr marL="342900" lvl="0" indent="-342900">
              <a:lnSpc>
                <a:spcPct val="100000"/>
              </a:lnSpc>
              <a:buClr>
                <a:schemeClr val="bg2">
                  <a:lumMod val="50000"/>
                </a:schemeClr>
              </a:buClr>
              <a:buSzPct val="100000"/>
              <a:buFont typeface="+mj-lt"/>
              <a:buAutoNum type="arabicPeriod"/>
            </a:pPr>
            <a:r>
              <a:rPr lang="en-CA" sz="1600" dirty="0">
                <a:solidFill>
                  <a:schemeClr val="bg2">
                    <a:lumMod val="50000"/>
                  </a:schemeClr>
                </a:solidFill>
                <a:latin typeface="Arial Nova"/>
                <a:cs typeface="Calibri"/>
                <a:sym typeface="Hind Medium"/>
              </a:rPr>
              <a:t>My son does not handle change well and needs to have the same tutor all year.</a:t>
            </a:r>
          </a:p>
          <a:p>
            <a:pPr marL="342900" lvl="0" indent="-342900">
              <a:lnSpc>
                <a:spcPct val="100000"/>
              </a:lnSpc>
              <a:buClr>
                <a:schemeClr val="bg2">
                  <a:lumMod val="50000"/>
                </a:schemeClr>
              </a:buClr>
              <a:buSzPct val="100000"/>
              <a:buFont typeface="+mj-lt"/>
              <a:buAutoNum type="arabicPeriod"/>
            </a:pPr>
            <a:r>
              <a:rPr lang="en-CA" sz="1600" dirty="0">
                <a:solidFill>
                  <a:schemeClr val="bg2">
                    <a:lumMod val="50000"/>
                  </a:schemeClr>
                </a:solidFill>
                <a:latin typeface="Arial Nova"/>
                <a:cs typeface="Calibri"/>
                <a:sym typeface="Hind Medium"/>
              </a:rPr>
              <a:t>We need a female tutor (physics 11).</a:t>
            </a:r>
          </a:p>
          <a:p>
            <a:pPr marL="342900" lvl="0" indent="-342900">
              <a:lnSpc>
                <a:spcPct val="100000"/>
              </a:lnSpc>
              <a:buClr>
                <a:schemeClr val="bg2">
                  <a:lumMod val="50000"/>
                </a:schemeClr>
              </a:buClr>
              <a:buSzPct val="100000"/>
              <a:buFont typeface="+mj-lt"/>
              <a:buAutoNum type="arabicPeriod"/>
            </a:pPr>
            <a:endParaRPr lang="en-US" sz="1600" dirty="0">
              <a:solidFill>
                <a:schemeClr val="bg2">
                  <a:lumMod val="50000"/>
                </a:schemeClr>
              </a:solidFill>
              <a:latin typeface="Arial Nova"/>
              <a:cs typeface="Calibri"/>
            </a:endParaRPr>
          </a:p>
          <a:p>
            <a:pPr marL="0" indent="0">
              <a:buNone/>
            </a:pPr>
            <a:endParaRPr lang="en-US" sz="2400" dirty="0">
              <a:solidFill>
                <a:schemeClr val="bg2">
                  <a:lumMod val="50000"/>
                </a:schemeClr>
              </a:solidFill>
              <a:latin typeface="Arial Nova"/>
              <a:cs typeface="Calibri"/>
            </a:endParaRPr>
          </a:p>
        </p:txBody>
      </p:sp>
    </p:spTree>
    <p:extLst>
      <p:ext uri="{BB962C8B-B14F-4D97-AF65-F5344CB8AC3E}">
        <p14:creationId xmlns:p14="http://schemas.microsoft.com/office/powerpoint/2010/main" val="306609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5c0eeceb51_0_0"/>
          <p:cNvSpPr txBox="1"/>
          <p:nvPr/>
        </p:nvSpPr>
        <p:spPr>
          <a:xfrm>
            <a:off x="4143540" y="534780"/>
            <a:ext cx="7902900" cy="10234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3000" b="1" i="0" u="none" strike="noStrike" cap="none" dirty="0">
                <a:solidFill>
                  <a:srgbClr val="0070C0"/>
                </a:solidFill>
                <a:latin typeface="Hind"/>
                <a:ea typeface="Hind"/>
                <a:cs typeface="Hind"/>
                <a:sym typeface="Hind"/>
              </a:rPr>
              <a:t>The School Is Easy Process:</a:t>
            </a:r>
            <a:r>
              <a:rPr lang="en-CA" sz="3000" b="0" i="0" u="none" strike="noStrike" cap="none" dirty="0">
                <a:solidFill>
                  <a:srgbClr val="0070C0"/>
                </a:solidFill>
                <a:latin typeface="Hind"/>
                <a:ea typeface="Hind"/>
                <a:cs typeface="Hind"/>
                <a:sym typeface="Hind"/>
              </a:rPr>
              <a:t>  - The 5M’s</a:t>
            </a:r>
          </a:p>
          <a:p>
            <a:pPr marL="0" marR="0" lvl="0" indent="0" algn="ctr" rtl="0">
              <a:lnSpc>
                <a:spcPct val="100000"/>
              </a:lnSpc>
              <a:spcBef>
                <a:spcPts val="0"/>
              </a:spcBef>
              <a:spcAft>
                <a:spcPts val="0"/>
              </a:spcAft>
              <a:buClr>
                <a:schemeClr val="lt1"/>
              </a:buClr>
              <a:buSzPts val="4400"/>
              <a:buFont typeface="Arial"/>
              <a:buNone/>
            </a:pPr>
            <a:r>
              <a:rPr lang="en-CA" sz="3000" dirty="0">
                <a:solidFill>
                  <a:srgbClr val="0070C0"/>
                </a:solidFill>
                <a:latin typeface="Hind"/>
                <a:ea typeface="Calibri"/>
                <a:cs typeface="Hind"/>
                <a:sym typeface="Hind"/>
              </a:rPr>
              <a:t>How we do what we do</a:t>
            </a:r>
            <a:r>
              <a:rPr lang="en-CA" sz="3000" b="1" i="1" u="none" strike="noStrike" cap="none" dirty="0">
                <a:solidFill>
                  <a:schemeClr val="lt1"/>
                </a:solidFill>
                <a:latin typeface="Calibri"/>
                <a:ea typeface="Calibri"/>
                <a:cs typeface="Calibri"/>
                <a:sym typeface="Calibri"/>
              </a:rPr>
              <a:t> </a:t>
            </a:r>
            <a:endParaRPr sz="4400" b="1" i="0" u="none" strike="noStrike" cap="none" dirty="0">
              <a:solidFill>
                <a:schemeClr val="lt1"/>
              </a:solidFill>
              <a:latin typeface="Open Sans"/>
              <a:ea typeface="Open Sans"/>
              <a:cs typeface="Open Sans"/>
              <a:sym typeface="Open Sans"/>
            </a:endParaRPr>
          </a:p>
        </p:txBody>
      </p:sp>
      <p:sp>
        <p:nvSpPr>
          <p:cNvPr id="99" name="Google Shape;99;g5c0eeceb51_0_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g5c0eeceb51_0_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g5c0eeceb51_0_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g5c0eeceb51_0_0"/>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g5c0eeceb51_0_0"/>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04" name="Google Shape;104;g5c0eeceb51_0_0"/>
          <p:cNvSpPr txBox="1"/>
          <p:nvPr/>
        </p:nvSpPr>
        <p:spPr>
          <a:xfrm>
            <a:off x="505803" y="2167346"/>
            <a:ext cx="10889700" cy="4417041"/>
          </a:xfrm>
          <a:prstGeom prst="rect">
            <a:avLst/>
          </a:prstGeom>
          <a:noFill/>
          <a:ln>
            <a:noFill/>
          </a:ln>
        </p:spPr>
        <p:txBody>
          <a:bodyPr spcFirstLastPara="1" wrap="square" lIns="91425" tIns="45700" rIns="91425" bIns="45700" anchor="t" anchorCtr="0">
            <a:noAutofit/>
          </a:bodyPr>
          <a:lstStyle/>
          <a:p>
            <a:pPr marL="546100" marR="0" lvl="0" indent="-457200" algn="l" rtl="0">
              <a:lnSpc>
                <a:spcPct val="115000"/>
              </a:lnSpc>
              <a:spcBef>
                <a:spcPts val="0"/>
              </a:spcBef>
              <a:spcAft>
                <a:spcPts val="0"/>
              </a:spcAft>
              <a:buClr>
                <a:srgbClr val="0077C0"/>
              </a:buClr>
              <a:buSzPts val="2200"/>
              <a:buFont typeface="+mj-lt"/>
              <a:buAutoNum type="arabicPeriod"/>
            </a:pPr>
            <a:r>
              <a:rPr lang="en-CA" sz="2200" b="1" i="0" u="none" strike="noStrike" cap="none" dirty="0">
                <a:solidFill>
                  <a:srgbClr val="0070C0"/>
                </a:solidFill>
                <a:latin typeface="Hind"/>
                <a:ea typeface="Hind"/>
                <a:cs typeface="Hind"/>
                <a:sym typeface="Hind"/>
              </a:rPr>
              <a:t>Meet: </a:t>
            </a:r>
            <a:r>
              <a:rPr lang="en-CA" sz="2200" b="0" i="0" u="none" strike="noStrike" cap="none" dirty="0">
                <a:solidFill>
                  <a:srgbClr val="0070C0"/>
                </a:solidFill>
                <a:latin typeface="Hind"/>
                <a:ea typeface="Hind"/>
                <a:cs typeface="Hind"/>
                <a:sym typeface="Hind"/>
              </a:rPr>
              <a:t>consultation and student assessment</a:t>
            </a:r>
            <a:endParaRPr sz="2200" b="0"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Make a plan: </a:t>
            </a:r>
            <a:r>
              <a:rPr lang="en-CA" sz="2200" b="0" i="0" u="none" strike="noStrike" cap="none" dirty="0">
                <a:solidFill>
                  <a:srgbClr val="0070C0"/>
                </a:solidFill>
                <a:latin typeface="Hind"/>
                <a:ea typeface="Hind"/>
                <a:cs typeface="Hind"/>
                <a:sym typeface="Hind"/>
              </a:rPr>
              <a:t> We evaluate your student’s needs and goals.  Then we make a plan to help your student reach those goals.</a:t>
            </a:r>
          </a:p>
          <a:p>
            <a:pPr marL="457200" marR="0" lvl="0" indent="-368300" algn="l" rtl="0">
              <a:lnSpc>
                <a:spcPct val="115000"/>
              </a:lnSpc>
              <a:spcBef>
                <a:spcPts val="0"/>
              </a:spcBef>
              <a:spcAft>
                <a:spcPts val="0"/>
              </a:spcAft>
              <a:buClr>
                <a:srgbClr val="0077C0"/>
              </a:buClr>
              <a:buSzPts val="2200"/>
              <a:buFont typeface="Hind Medium"/>
              <a:buAutoNum type="arabicPeriod"/>
            </a:pPr>
            <a:endParaRPr sz="2200" b="0"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Match:</a:t>
            </a:r>
            <a:r>
              <a:rPr lang="en-CA" sz="2200" b="0" i="0" u="none" strike="noStrike" cap="none" dirty="0">
                <a:solidFill>
                  <a:srgbClr val="0070C0"/>
                </a:solidFill>
                <a:latin typeface="Hind"/>
                <a:ea typeface="Hind"/>
                <a:cs typeface="Hind"/>
                <a:sym typeface="Hind"/>
              </a:rPr>
              <a:t>  We match your student with a tutor that is the best suited for his/her academic needs, personality and learning style.  </a:t>
            </a:r>
          </a:p>
          <a:p>
            <a:pPr marL="457200" marR="0" lvl="0" indent="-368300" algn="l" rtl="0">
              <a:lnSpc>
                <a:spcPct val="115000"/>
              </a:lnSpc>
              <a:spcBef>
                <a:spcPts val="0"/>
              </a:spcBef>
              <a:spcAft>
                <a:spcPts val="0"/>
              </a:spcAft>
              <a:buClr>
                <a:srgbClr val="0077C0"/>
              </a:buClr>
              <a:buSzPts val="2200"/>
              <a:buFont typeface="Hind Medium"/>
              <a:buAutoNum type="arabicPeriod"/>
            </a:pPr>
            <a:endParaRPr sz="2200" b="0"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Monitor: </a:t>
            </a:r>
            <a:r>
              <a:rPr lang="en-CA" sz="2200" b="0" i="0" u="none" strike="noStrike" cap="none" dirty="0">
                <a:solidFill>
                  <a:srgbClr val="0070C0"/>
                </a:solidFill>
                <a:latin typeface="Hind"/>
                <a:ea typeface="Hind"/>
                <a:cs typeface="Hind"/>
                <a:sym typeface="Hind"/>
              </a:rPr>
              <a:t>Session Logs are emailed to you after every session. Session Logs allow your School is Easy Director to monitor your students progress at every stage. </a:t>
            </a:r>
            <a:endParaRPr sz="2200" b="0" i="0" u="none" strike="noStrike" cap="none" dirty="0">
              <a:solidFill>
                <a:srgbClr val="0070C0"/>
              </a:solidFill>
              <a:latin typeface="Hind"/>
              <a:ea typeface="Hind"/>
              <a:cs typeface="Hind"/>
              <a:sym typeface="Hind"/>
            </a:endParaRPr>
          </a:p>
          <a:p>
            <a:pPr marL="457200" marR="0" lvl="0" indent="-368300" algn="l" rtl="0">
              <a:lnSpc>
                <a:spcPct val="115000"/>
              </a:lnSpc>
              <a:spcBef>
                <a:spcPts val="0"/>
              </a:spcBef>
              <a:spcAft>
                <a:spcPts val="0"/>
              </a:spcAft>
              <a:buClr>
                <a:srgbClr val="0077C0"/>
              </a:buClr>
              <a:buSzPts val="2200"/>
              <a:buFont typeface="Hind Medium"/>
              <a:buAutoNum type="arabicPeriod"/>
            </a:pPr>
            <a:r>
              <a:rPr lang="en-CA" sz="2200" b="1" i="0" u="none" strike="noStrike" cap="none" dirty="0">
                <a:solidFill>
                  <a:srgbClr val="0070C0"/>
                </a:solidFill>
                <a:latin typeface="Hind"/>
                <a:ea typeface="Hind"/>
                <a:cs typeface="Hind"/>
                <a:sym typeface="Hind"/>
              </a:rPr>
              <a:t>Modify:</a:t>
            </a:r>
            <a:r>
              <a:rPr lang="en-CA" sz="2200" b="0" i="0" u="none" strike="noStrike" cap="none" dirty="0">
                <a:solidFill>
                  <a:srgbClr val="0070C0"/>
                </a:solidFill>
                <a:latin typeface="Hind"/>
                <a:ea typeface="Hind"/>
                <a:cs typeface="Hind"/>
                <a:sym typeface="Hind"/>
              </a:rPr>
              <a:t> As we get to know your student, or as things change, we will suggest modifications to the plan to better address your student’s needs and goals.</a:t>
            </a:r>
            <a:endParaRPr sz="2200" b="0" i="0" u="none" strike="noStrike" cap="none" dirty="0">
              <a:solidFill>
                <a:srgbClr val="0077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g8706749a26_0_39"/>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8706749a26_0_39"/>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8706749a26_0_39"/>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g8706749a26_0_39"/>
          <p:cNvSpPr/>
          <p:nvPr/>
        </p:nvSpPr>
        <p:spPr>
          <a:xfrm>
            <a:off x="1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g8706749a26_0_39"/>
          <p:cNvPicPr preferRelativeResize="0"/>
          <p:nvPr/>
        </p:nvPicPr>
        <p:blipFill rotWithShape="1">
          <a:blip r:embed="rId3">
            <a:alphaModFix/>
          </a:blip>
          <a:srcRect/>
          <a:stretch/>
        </p:blipFill>
        <p:spPr>
          <a:xfrm>
            <a:off x="707234" y="637951"/>
            <a:ext cx="1967236" cy="1529395"/>
          </a:xfrm>
          <a:prstGeom prst="rect">
            <a:avLst/>
          </a:prstGeom>
          <a:noFill/>
          <a:ln>
            <a:noFill/>
          </a:ln>
        </p:spPr>
      </p:pic>
      <p:pic>
        <p:nvPicPr>
          <p:cNvPr id="2" name="Picture 1"/>
          <p:cNvPicPr>
            <a:picLocks noChangeAspect="1"/>
          </p:cNvPicPr>
          <p:nvPr/>
        </p:nvPicPr>
        <p:blipFill>
          <a:blip r:embed="rId4"/>
          <a:stretch>
            <a:fillRect/>
          </a:stretch>
        </p:blipFill>
        <p:spPr>
          <a:xfrm>
            <a:off x="3443072" y="785233"/>
            <a:ext cx="7967390" cy="5529700"/>
          </a:xfrm>
          <a:prstGeom prst="rect">
            <a:avLst/>
          </a:prstGeom>
        </p:spPr>
      </p:pic>
    </p:spTree>
    <p:extLst>
      <p:ext uri="{BB962C8B-B14F-4D97-AF65-F5344CB8AC3E}">
        <p14:creationId xmlns:p14="http://schemas.microsoft.com/office/powerpoint/2010/main" val="388289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5ab4dcc1a0_0_22"/>
          <p:cNvSpPr txBox="1"/>
          <p:nvPr/>
        </p:nvSpPr>
        <p:spPr>
          <a:xfrm>
            <a:off x="3503675" y="1020075"/>
            <a:ext cx="79029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Student Profile</a:t>
            </a:r>
            <a:r>
              <a:rPr lang="en-CA" sz="4400" b="1" i="1" u="none" strike="noStrike" cap="none">
                <a:solidFill>
                  <a:schemeClr val="lt1"/>
                </a:solidFill>
                <a:latin typeface="Calibri"/>
                <a:ea typeface="Calibri"/>
                <a:cs typeface="Calibri"/>
                <a:sym typeface="Calibri"/>
              </a:rPr>
              <a:t>es.</a:t>
            </a:r>
            <a:endParaRPr sz="4400" b="1" i="0" u="none" strike="noStrike" cap="none">
              <a:solidFill>
                <a:schemeClr val="lt1"/>
              </a:solidFill>
              <a:latin typeface="Open Sans"/>
              <a:ea typeface="Open Sans"/>
              <a:cs typeface="Open Sans"/>
              <a:sym typeface="Open Sans"/>
            </a:endParaRPr>
          </a:p>
        </p:txBody>
      </p:sp>
      <p:sp>
        <p:nvSpPr>
          <p:cNvPr id="110" name="Google Shape;110;g5ab4dcc1a0_0_22"/>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g5ab4dcc1a0_0_22"/>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g5ab4dcc1a0_0_22"/>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g5ab4dcc1a0_0_22"/>
          <p:cNvSpPr/>
          <p:nvPr/>
        </p:nvSpPr>
        <p:spPr>
          <a:xfrm>
            <a:off x="660"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g5ab4dcc1a0_0_22"/>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15" name="Google Shape;115;g5ab4dcc1a0_0_22"/>
          <p:cNvSpPr txBox="1"/>
          <p:nvPr/>
        </p:nvSpPr>
        <p:spPr>
          <a:xfrm>
            <a:off x="987875" y="1560875"/>
            <a:ext cx="10418700" cy="404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200"/>
              </a:spcBef>
              <a:spcAft>
                <a:spcPts val="0"/>
              </a:spcAft>
              <a:buClr>
                <a:srgbClr val="000000"/>
              </a:buClr>
              <a:buSzPts val="1400"/>
              <a:buFont typeface="Arial"/>
              <a:buNone/>
            </a:pPr>
            <a:endParaRPr sz="3600" dirty="0">
              <a:solidFill>
                <a:srgbClr val="0077C0"/>
              </a:solidFill>
              <a:latin typeface="Hind Medium"/>
              <a:ea typeface="Hind Medium"/>
              <a:cs typeface="Hind Medium"/>
              <a:sym typeface="Hind Medium"/>
            </a:endParaRPr>
          </a:p>
          <a:p>
            <a:pPr marL="457200" marR="0" lvl="0" indent="-400050" algn="l" rtl="0">
              <a:lnSpc>
                <a:spcPct val="100000"/>
              </a:lnSpc>
              <a:spcBef>
                <a:spcPts val="120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Name</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Grade level</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Subjects currently taking and grades</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Grades in same subjects last year</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Areas of concern</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Any assessments, report cards or teacher comments available?</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Student personality </a:t>
            </a:r>
            <a:endParaRPr sz="2700" dirty="0">
              <a:solidFill>
                <a:srgbClr val="0077C0"/>
              </a:solidFill>
              <a:latin typeface="Hind Medium"/>
              <a:ea typeface="Hind Medium"/>
              <a:cs typeface="Hind Medium"/>
              <a:sym typeface="Hind Medium"/>
            </a:endParaRPr>
          </a:p>
          <a:p>
            <a:pPr marL="457200" marR="0" lvl="0" indent="-400050" algn="l" rtl="0">
              <a:lnSpc>
                <a:spcPct val="100000"/>
              </a:lnSpc>
              <a:spcBef>
                <a:spcPts val="0"/>
              </a:spcBef>
              <a:spcAft>
                <a:spcPts val="0"/>
              </a:spcAft>
              <a:buClr>
                <a:srgbClr val="0077C0"/>
              </a:buClr>
              <a:buSzPts val="2700"/>
              <a:buFont typeface="Hind Medium"/>
              <a:buAutoNum type="arabicPeriod"/>
            </a:pPr>
            <a:r>
              <a:rPr lang="en-CA" sz="2700" dirty="0">
                <a:solidFill>
                  <a:srgbClr val="0077C0"/>
                </a:solidFill>
                <a:latin typeface="Hind Medium"/>
                <a:ea typeface="Hind Medium"/>
                <a:cs typeface="Hind Medium"/>
                <a:sym typeface="Hind Medium"/>
              </a:rPr>
              <a:t>Student Interests</a:t>
            </a:r>
            <a:endParaRPr sz="2700" dirty="0">
              <a:solidFill>
                <a:srgbClr val="0077C0"/>
              </a:solidFill>
              <a:latin typeface="Hind Medium"/>
              <a:ea typeface="Hind Medium"/>
              <a:cs typeface="Hind Medium"/>
              <a:sym typeface="Hind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706749a26_0_11"/>
          <p:cNvSpPr txBox="1">
            <a:spLocks noGrp="1"/>
          </p:cNvSpPr>
          <p:nvPr>
            <p:ph type="title"/>
          </p:nvPr>
        </p:nvSpPr>
        <p:spPr>
          <a:xfrm>
            <a:off x="838200" y="365126"/>
            <a:ext cx="10515600" cy="714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a:t>Find your Learning Style</a:t>
            </a:r>
            <a:endParaRPr/>
          </a:p>
        </p:txBody>
      </p:sp>
      <p:pic>
        <p:nvPicPr>
          <p:cNvPr id="122" name="Google Shape;122;g8706749a26_0_11"/>
          <p:cNvPicPr preferRelativeResize="0"/>
          <p:nvPr/>
        </p:nvPicPr>
        <p:blipFill>
          <a:blip r:embed="rId3">
            <a:alphaModFix/>
          </a:blip>
          <a:stretch>
            <a:fillRect/>
          </a:stretch>
        </p:blipFill>
        <p:spPr>
          <a:xfrm>
            <a:off x="688938" y="1080075"/>
            <a:ext cx="10814124" cy="59036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5c0eeceb51_0_10"/>
          <p:cNvSpPr txBox="1"/>
          <p:nvPr/>
        </p:nvSpPr>
        <p:spPr>
          <a:xfrm>
            <a:off x="3881100" y="850346"/>
            <a:ext cx="7902900" cy="13170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4400"/>
              <a:buFont typeface="Arial"/>
              <a:buNone/>
            </a:pPr>
            <a:r>
              <a:rPr lang="en-CA" sz="4800" b="1" i="0" u="none" strike="noStrike" cap="none" dirty="0">
                <a:solidFill>
                  <a:srgbClr val="0070C0"/>
                </a:solidFill>
                <a:latin typeface="Hind"/>
                <a:ea typeface="Hind"/>
                <a:cs typeface="Hind"/>
                <a:sym typeface="Hind"/>
              </a:rPr>
              <a:t>The 4 C’s of tutoring </a:t>
            </a:r>
            <a:endParaRPr sz="4800" b="1" i="0" u="none" strike="noStrike" cap="none" dirty="0">
              <a:solidFill>
                <a:schemeClr val="lt1"/>
              </a:solidFill>
              <a:latin typeface="Open Sans"/>
              <a:ea typeface="Open Sans"/>
              <a:cs typeface="Open Sans"/>
              <a:sym typeface="Open Sans"/>
            </a:endParaRPr>
          </a:p>
        </p:txBody>
      </p:sp>
      <p:sp>
        <p:nvSpPr>
          <p:cNvPr id="128" name="Google Shape;128;g5c0eeceb51_0_1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g5c0eeceb51_0_1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g5c0eeceb51_0_1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g5c0eeceb51_0_10"/>
          <p:cNvSpPr/>
          <p:nvPr/>
        </p:nvSpPr>
        <p:spPr>
          <a:xfrm>
            <a:off x="575" y="-134413"/>
            <a:ext cx="389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2" name="Google Shape;132;g5c0eeceb51_0_10"/>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33" name="Google Shape;133;g5c0eeceb51_0_10"/>
          <p:cNvSpPr txBox="1"/>
          <p:nvPr/>
        </p:nvSpPr>
        <p:spPr>
          <a:xfrm>
            <a:off x="4051800" y="2084100"/>
            <a:ext cx="7732200" cy="4398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70C0"/>
              </a:solidFill>
              <a:latin typeface="Hind"/>
              <a:ea typeface="Hind"/>
              <a:cs typeface="Hind"/>
              <a:sym typeface="Hind"/>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Commitment</a:t>
            </a:r>
            <a:endParaRPr sz="4800" b="0" i="0" u="none" strike="noStrike" cap="none" dirty="0">
              <a:solidFill>
                <a:srgbClr val="0070C0"/>
              </a:solidFill>
              <a:latin typeface="Hind Medium"/>
              <a:ea typeface="Hind Medium"/>
              <a:cs typeface="Hind Medium"/>
              <a:sym typeface="Hind Medium"/>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Collaboration</a:t>
            </a:r>
            <a:endParaRPr sz="4800" b="0" i="0" u="none" strike="noStrike" cap="none" dirty="0">
              <a:solidFill>
                <a:srgbClr val="0070C0"/>
              </a:solidFill>
              <a:latin typeface="Hind Medium"/>
              <a:ea typeface="Hind Medium"/>
              <a:cs typeface="Hind Medium"/>
              <a:sym typeface="Hind Medium"/>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Communication</a:t>
            </a:r>
            <a:endParaRPr sz="4800" b="0" i="0" u="none" strike="noStrike" cap="none" dirty="0">
              <a:solidFill>
                <a:srgbClr val="0070C0"/>
              </a:solidFill>
              <a:latin typeface="Hind Medium"/>
              <a:ea typeface="Hind Medium"/>
              <a:cs typeface="Hind Medium"/>
              <a:sym typeface="Hind Medium"/>
            </a:endParaRPr>
          </a:p>
          <a:p>
            <a:pPr marL="457200" marR="0" lvl="0" indent="-457200" algn="l" rtl="0">
              <a:lnSpc>
                <a:spcPct val="115000"/>
              </a:lnSpc>
              <a:spcBef>
                <a:spcPts val="0"/>
              </a:spcBef>
              <a:spcAft>
                <a:spcPts val="0"/>
              </a:spcAft>
              <a:buClr>
                <a:srgbClr val="0077C0"/>
              </a:buClr>
              <a:buSzPts val="4800"/>
              <a:buFont typeface="Hind Medium"/>
              <a:buAutoNum type="arabicPeriod"/>
            </a:pPr>
            <a:r>
              <a:rPr lang="en-CA" sz="4800" b="0" i="0" u="none" strike="noStrike" cap="none" dirty="0">
                <a:solidFill>
                  <a:srgbClr val="0070C0"/>
                </a:solidFill>
                <a:latin typeface="Hind Medium"/>
                <a:ea typeface="Hind Medium"/>
                <a:cs typeface="Hind Medium"/>
                <a:sym typeface="Hind Medium"/>
              </a:rPr>
              <a:t>Consistency</a:t>
            </a:r>
            <a:endParaRPr sz="4800" b="0" i="0" u="none" strike="noStrike" cap="none" dirty="0">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706749a26_0_0"/>
          <p:cNvSpPr txBox="1"/>
          <p:nvPr/>
        </p:nvSpPr>
        <p:spPr>
          <a:xfrm>
            <a:off x="3142500" y="744150"/>
            <a:ext cx="8481600" cy="92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400"/>
              <a:buFont typeface="Arial"/>
              <a:buNone/>
            </a:pPr>
            <a:r>
              <a:rPr lang="en-CA" sz="4300" b="1">
                <a:solidFill>
                  <a:srgbClr val="0070C0"/>
                </a:solidFill>
                <a:latin typeface="Hind"/>
                <a:ea typeface="Hind"/>
                <a:cs typeface="Hind"/>
                <a:sym typeface="Hind"/>
              </a:rPr>
              <a:t>Long Breaks Cause Learning Loss </a:t>
            </a:r>
            <a:endParaRPr sz="4300" b="1" i="0" u="none" strike="noStrike" cap="none">
              <a:solidFill>
                <a:schemeClr val="lt1"/>
              </a:solidFill>
              <a:latin typeface="Open Sans"/>
              <a:ea typeface="Open Sans"/>
              <a:cs typeface="Open Sans"/>
              <a:sym typeface="Open Sans"/>
            </a:endParaRPr>
          </a:p>
        </p:txBody>
      </p:sp>
      <p:sp>
        <p:nvSpPr>
          <p:cNvPr id="139" name="Google Shape;139;g8706749a26_0_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8706749a26_0_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8706749a26_0_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8706749a26_0_0"/>
          <p:cNvSpPr/>
          <p:nvPr/>
        </p:nvSpPr>
        <p:spPr>
          <a:xfrm>
            <a:off x="3" y="-134425"/>
            <a:ext cx="2753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g8706749a26_0_0"/>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44" name="Google Shape;144;g8706749a26_0_0"/>
          <p:cNvSpPr txBox="1"/>
          <p:nvPr/>
        </p:nvSpPr>
        <p:spPr>
          <a:xfrm>
            <a:off x="3364775" y="5075900"/>
            <a:ext cx="7902900" cy="1086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CA" sz="3200">
                <a:solidFill>
                  <a:srgbClr val="0070C0"/>
                </a:solidFill>
                <a:latin typeface="Hind"/>
                <a:ea typeface="Hind"/>
                <a:cs typeface="Hind"/>
                <a:sym typeface="Hind"/>
              </a:rPr>
              <a:t>Stop the Regression and make a jump start!</a:t>
            </a:r>
            <a:endParaRPr sz="3200" i="0" u="none" strike="noStrike" cap="none">
              <a:solidFill>
                <a:srgbClr val="0070C0"/>
              </a:solidFill>
              <a:latin typeface="Hind"/>
              <a:ea typeface="Hind"/>
              <a:cs typeface="Hind"/>
              <a:sym typeface="Hind"/>
            </a:endParaRPr>
          </a:p>
          <a:p>
            <a:pPr marL="457200" marR="0" lvl="0" indent="0" algn="l" rtl="0">
              <a:lnSpc>
                <a:spcPct val="115000"/>
              </a:lnSpc>
              <a:spcBef>
                <a:spcPts val="0"/>
              </a:spcBef>
              <a:spcAft>
                <a:spcPts val="0"/>
              </a:spcAft>
              <a:buNone/>
            </a:pPr>
            <a:endParaRPr sz="4800" b="0" i="0" u="none" strike="noStrike" cap="none">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5" name="Google Shape;145;g8706749a26_0_0"/>
          <p:cNvPicPr preferRelativeResize="0"/>
          <p:nvPr/>
        </p:nvPicPr>
        <p:blipFill rotWithShape="1">
          <a:blip r:embed="rId4">
            <a:alphaModFix/>
          </a:blip>
          <a:srcRect/>
          <a:stretch/>
        </p:blipFill>
        <p:spPr>
          <a:xfrm>
            <a:off x="3537600" y="2429400"/>
            <a:ext cx="7840650" cy="1730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706749a26_0_0"/>
          <p:cNvSpPr txBox="1"/>
          <p:nvPr/>
        </p:nvSpPr>
        <p:spPr>
          <a:xfrm>
            <a:off x="3142500" y="744150"/>
            <a:ext cx="8481600" cy="927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300" b="1" dirty="0">
                <a:solidFill>
                  <a:srgbClr val="0070C0"/>
                </a:solidFill>
                <a:latin typeface="Hind"/>
                <a:ea typeface="Hind"/>
                <a:cs typeface="Hind"/>
                <a:sym typeface="Hind"/>
                <a:hlinkClick r:id="rId3" action="ppaction://hlinkfile"/>
              </a:rPr>
              <a:t>Academic Foundation</a:t>
            </a:r>
            <a:endParaRPr sz="4300" b="1" i="0" u="none" strike="noStrike" cap="none" dirty="0">
              <a:solidFill>
                <a:schemeClr val="lt1"/>
              </a:solidFill>
              <a:latin typeface="Open Sans"/>
              <a:ea typeface="Open Sans"/>
              <a:cs typeface="Open Sans"/>
              <a:sym typeface="Open Sans"/>
            </a:endParaRPr>
          </a:p>
        </p:txBody>
      </p:sp>
      <p:sp>
        <p:nvSpPr>
          <p:cNvPr id="139" name="Google Shape;139;g8706749a26_0_0"/>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g8706749a26_0_0"/>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g8706749a26_0_0"/>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g8706749a26_0_0"/>
          <p:cNvSpPr/>
          <p:nvPr/>
        </p:nvSpPr>
        <p:spPr>
          <a:xfrm>
            <a:off x="3" y="-134425"/>
            <a:ext cx="2753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3" name="Google Shape;143;g8706749a26_0_0"/>
          <p:cNvPicPr preferRelativeResize="0"/>
          <p:nvPr/>
        </p:nvPicPr>
        <p:blipFill rotWithShape="1">
          <a:blip r:embed="rId4">
            <a:alphaModFix/>
          </a:blip>
          <a:srcRect/>
          <a:stretch/>
        </p:blipFill>
        <p:spPr>
          <a:xfrm>
            <a:off x="707234" y="637951"/>
            <a:ext cx="1967236" cy="1529395"/>
          </a:xfrm>
          <a:prstGeom prst="rect">
            <a:avLst/>
          </a:prstGeom>
          <a:noFill/>
          <a:ln>
            <a:noFill/>
          </a:ln>
        </p:spPr>
      </p:pic>
      <p:pic>
        <p:nvPicPr>
          <p:cNvPr id="2" name="Picture 1"/>
          <p:cNvPicPr>
            <a:picLocks noChangeAspect="1"/>
          </p:cNvPicPr>
          <p:nvPr/>
        </p:nvPicPr>
        <p:blipFill>
          <a:blip r:embed="rId5"/>
          <a:stretch>
            <a:fillRect/>
          </a:stretch>
        </p:blipFill>
        <p:spPr>
          <a:xfrm>
            <a:off x="588397" y="2586151"/>
            <a:ext cx="4597111" cy="3202794"/>
          </a:xfrm>
          <a:prstGeom prst="rect">
            <a:avLst/>
          </a:prstGeom>
        </p:spPr>
      </p:pic>
      <p:pic>
        <p:nvPicPr>
          <p:cNvPr id="3" name="Picture 2"/>
          <p:cNvPicPr>
            <a:picLocks noChangeAspect="1"/>
          </p:cNvPicPr>
          <p:nvPr/>
        </p:nvPicPr>
        <p:blipFill>
          <a:blip r:embed="rId6"/>
          <a:stretch>
            <a:fillRect/>
          </a:stretch>
        </p:blipFill>
        <p:spPr>
          <a:xfrm>
            <a:off x="6392725" y="2680677"/>
            <a:ext cx="4134959" cy="3202072"/>
          </a:xfrm>
          <a:prstGeom prst="rect">
            <a:avLst/>
          </a:prstGeom>
        </p:spPr>
      </p:pic>
    </p:spTree>
    <p:extLst>
      <p:ext uri="{BB962C8B-B14F-4D97-AF65-F5344CB8AC3E}">
        <p14:creationId xmlns:p14="http://schemas.microsoft.com/office/powerpoint/2010/main" val="55831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8706749a26_0_17"/>
          <p:cNvSpPr txBox="1"/>
          <p:nvPr/>
        </p:nvSpPr>
        <p:spPr>
          <a:xfrm>
            <a:off x="2802200" y="767100"/>
            <a:ext cx="8665800" cy="131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4400"/>
              <a:buFont typeface="Arial"/>
              <a:buNone/>
            </a:pPr>
            <a:r>
              <a:rPr lang="en-CA" sz="4800" b="1">
                <a:solidFill>
                  <a:srgbClr val="0070C0"/>
                </a:solidFill>
                <a:latin typeface="Hind"/>
                <a:ea typeface="Hind"/>
                <a:cs typeface="Hind"/>
                <a:sym typeface="Hind"/>
              </a:rPr>
              <a:t>Agreed Tutoring Goals &amp; Plan</a:t>
            </a:r>
            <a:r>
              <a:rPr lang="en-CA" sz="4800" b="1" i="0" u="none" strike="noStrike" cap="none">
                <a:solidFill>
                  <a:srgbClr val="0070C0"/>
                </a:solidFill>
                <a:latin typeface="Hind"/>
                <a:ea typeface="Hind"/>
                <a:cs typeface="Hind"/>
                <a:sym typeface="Hind"/>
              </a:rPr>
              <a:t> </a:t>
            </a:r>
            <a:endParaRPr sz="4800" b="1" i="0" u="none" strike="noStrike" cap="none">
              <a:solidFill>
                <a:schemeClr val="lt1"/>
              </a:solidFill>
              <a:latin typeface="Open Sans"/>
              <a:ea typeface="Open Sans"/>
              <a:cs typeface="Open Sans"/>
              <a:sym typeface="Open Sans"/>
            </a:endParaRPr>
          </a:p>
        </p:txBody>
      </p:sp>
      <p:sp>
        <p:nvSpPr>
          <p:cNvPr id="151" name="Google Shape;151;g8706749a26_0_17"/>
          <p:cNvSpPr/>
          <p:nvPr/>
        </p:nvSpPr>
        <p:spPr>
          <a:xfrm>
            <a:off x="6137975" y="6723575"/>
            <a:ext cx="6054000" cy="139200"/>
          </a:xfrm>
          <a:prstGeom prst="rect">
            <a:avLst/>
          </a:prstGeom>
          <a:solidFill>
            <a:srgbClr val="5B9B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g8706749a26_0_17"/>
          <p:cNvSpPr/>
          <p:nvPr/>
        </p:nvSpPr>
        <p:spPr>
          <a:xfrm>
            <a:off x="575" y="6723575"/>
            <a:ext cx="6137400" cy="139200"/>
          </a:xfrm>
          <a:prstGeom prst="rect">
            <a:avLst/>
          </a:prstGeom>
          <a:solidFill>
            <a:srgbClr val="EB6E0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g8706749a26_0_17"/>
          <p:cNvSpPr txBox="1"/>
          <p:nvPr/>
        </p:nvSpPr>
        <p:spPr>
          <a:xfrm>
            <a:off x="5537200" y="-171450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g8706749a26_0_17"/>
          <p:cNvSpPr/>
          <p:nvPr/>
        </p:nvSpPr>
        <p:spPr>
          <a:xfrm>
            <a:off x="3" y="-134425"/>
            <a:ext cx="2617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8706749a26_0_17"/>
          <p:cNvPicPr preferRelativeResize="0"/>
          <p:nvPr/>
        </p:nvPicPr>
        <p:blipFill rotWithShape="1">
          <a:blip r:embed="rId3">
            <a:alphaModFix/>
          </a:blip>
          <a:srcRect/>
          <a:stretch/>
        </p:blipFill>
        <p:spPr>
          <a:xfrm>
            <a:off x="707234" y="637951"/>
            <a:ext cx="1967236" cy="1529395"/>
          </a:xfrm>
          <a:prstGeom prst="rect">
            <a:avLst/>
          </a:prstGeom>
          <a:noFill/>
          <a:ln>
            <a:noFill/>
          </a:ln>
        </p:spPr>
      </p:pic>
      <p:sp>
        <p:nvSpPr>
          <p:cNvPr id="156" name="Google Shape;156;g8706749a26_0_17"/>
          <p:cNvSpPr txBox="1"/>
          <p:nvPr/>
        </p:nvSpPr>
        <p:spPr>
          <a:xfrm>
            <a:off x="3721200" y="2084100"/>
            <a:ext cx="7902900" cy="4078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CA" sz="3400" b="1" dirty="0">
                <a:solidFill>
                  <a:srgbClr val="0070C0"/>
                </a:solidFill>
                <a:latin typeface="Hind"/>
                <a:ea typeface="Hind"/>
                <a:cs typeface="Hind"/>
                <a:sym typeface="Hind"/>
              </a:rPr>
              <a:t>1.</a:t>
            </a:r>
            <a:endParaRPr sz="3400" b="1" dirty="0">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r>
              <a:rPr lang="en-CA" sz="3400" b="1" dirty="0">
                <a:solidFill>
                  <a:srgbClr val="0070C0"/>
                </a:solidFill>
                <a:latin typeface="Hind"/>
                <a:ea typeface="Hind"/>
                <a:cs typeface="Hind"/>
                <a:sym typeface="Hind"/>
              </a:rPr>
              <a:t>2.</a:t>
            </a:r>
            <a:endParaRPr sz="3400" b="1" dirty="0">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r>
              <a:rPr lang="en-CA" sz="3400" b="1" dirty="0">
                <a:solidFill>
                  <a:srgbClr val="0070C0"/>
                </a:solidFill>
                <a:latin typeface="Hind"/>
                <a:ea typeface="Hind"/>
                <a:cs typeface="Hind"/>
                <a:sym typeface="Hind"/>
              </a:rPr>
              <a:t>3.</a:t>
            </a:r>
            <a:endParaRPr sz="3400" b="1" dirty="0">
              <a:solidFill>
                <a:srgbClr val="0070C0"/>
              </a:solidFill>
              <a:latin typeface="Hind"/>
              <a:ea typeface="Hind"/>
              <a:cs typeface="Hind"/>
              <a:sym typeface="Hind"/>
            </a:endParaRPr>
          </a:p>
          <a:p>
            <a:pPr marL="0" marR="0" lvl="0" indent="0" algn="l" rtl="0">
              <a:lnSpc>
                <a:spcPct val="115000"/>
              </a:lnSpc>
              <a:spcBef>
                <a:spcPts val="0"/>
              </a:spcBef>
              <a:spcAft>
                <a:spcPts val="0"/>
              </a:spcAft>
              <a:buClr>
                <a:srgbClr val="000000"/>
              </a:buClr>
              <a:buSzPts val="2400"/>
              <a:buFont typeface="Arial"/>
              <a:buNone/>
            </a:pPr>
            <a:endParaRPr sz="3400" b="1" dirty="0">
              <a:solidFill>
                <a:srgbClr val="0070C0"/>
              </a:solidFill>
              <a:latin typeface="Hind"/>
              <a:ea typeface="Hind"/>
              <a:cs typeface="Hind"/>
              <a:sym typeface="Hind"/>
            </a:endParaRPr>
          </a:p>
          <a:p>
            <a:pPr marL="457200" marR="0" lvl="0" indent="0" algn="l" rtl="0">
              <a:lnSpc>
                <a:spcPct val="115000"/>
              </a:lnSpc>
              <a:spcBef>
                <a:spcPts val="0"/>
              </a:spcBef>
              <a:spcAft>
                <a:spcPts val="0"/>
              </a:spcAft>
              <a:buNone/>
            </a:pPr>
            <a:endParaRPr sz="4800" b="0" i="0" u="none" strike="noStrike" cap="none" dirty="0">
              <a:solidFill>
                <a:srgbClr val="0070C0"/>
              </a:solidFill>
              <a:latin typeface="Hind Medium"/>
              <a:ea typeface="Hind Medium"/>
              <a:cs typeface="Hind Medium"/>
              <a:sym typeface="Hind Medium"/>
            </a:endParaRPr>
          </a:p>
          <a:p>
            <a:pPr marL="91440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rgbClr val="0077C0"/>
              </a:solidFill>
              <a:latin typeface="Hind"/>
              <a:ea typeface="Hind"/>
              <a:cs typeface="Hind"/>
              <a:sym typeface="Hind"/>
            </a:endParaRPr>
          </a:p>
          <a:p>
            <a:pPr marL="45720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5A96FF4E870641B40D0EDC7AB82336" ma:contentTypeVersion="10" ma:contentTypeDescription="Create a new document." ma:contentTypeScope="" ma:versionID="914021eb7fad3d68d5decbb71ef20a85">
  <xsd:schema xmlns:xsd="http://www.w3.org/2001/XMLSchema" xmlns:xs="http://www.w3.org/2001/XMLSchema" xmlns:p="http://schemas.microsoft.com/office/2006/metadata/properties" xmlns:ns2="e63e112b-07ef-4705-bafb-c8aaeabf89d9" xmlns:ns3="ac7e0bf7-d9fd-4d4e-b433-7bdb3eab3ed3" targetNamespace="http://schemas.microsoft.com/office/2006/metadata/properties" ma:root="true" ma:fieldsID="a33aedd1efe7aaf28fa97e21d36ac5c2" ns2:_="" ns3:_="">
    <xsd:import namespace="e63e112b-07ef-4705-bafb-c8aaeabf89d9"/>
    <xsd:import namespace="ac7e0bf7-d9fd-4d4e-b433-7bdb3eab3ed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3e112b-07ef-4705-bafb-c8aaeabf8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7e0bf7-d9fd-4d4e-b433-7bdb3eab3ed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97E62B-F4BE-4570-8F4F-4FB79AA797A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06FB1C6-2C4C-470F-8CB9-180F5087948E}">
  <ds:schemaRefs>
    <ds:schemaRef ds:uri="http://schemas.microsoft.com/sharepoint/v3/contenttype/forms"/>
  </ds:schemaRefs>
</ds:datastoreItem>
</file>

<file path=customXml/itemProps3.xml><?xml version="1.0" encoding="utf-8"?>
<ds:datastoreItem xmlns:ds="http://schemas.openxmlformats.org/officeDocument/2006/customXml" ds:itemID="{9EABB8A2-5157-4136-9F6E-7FBA42525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3e112b-07ef-4705-bafb-c8aaeabf89d9"/>
    <ds:schemaRef ds:uri="ac7e0bf7-d9fd-4d4e-b433-7bdb3eab3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2448</TotalTime>
  <Words>6782</Words>
  <Application>Microsoft Office PowerPoint</Application>
  <PresentationFormat>Widescreen</PresentationFormat>
  <Paragraphs>434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Find your Learning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Janet Pinney</cp:lastModifiedBy>
  <cp:revision>69</cp:revision>
  <cp:lastPrinted>2021-07-09T22:20:27Z</cp:lastPrinted>
  <dcterms:created xsi:type="dcterms:W3CDTF">2018-02-01T01:42:57Z</dcterms:created>
  <dcterms:modified xsi:type="dcterms:W3CDTF">2022-04-19T19:40:13Z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0x0101004D5A96FF4E870641B40D0EDC7AB82336</vt:lpwstr>
  </property>
</Properties>
</file>