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4"/>
  </p:sldMasterIdLst>
  <p:notesMasterIdLst>
    <p:notesMasterId r:id="rId20"/>
  </p:notesMasterIdLst>
  <p:sldIdLst>
    <p:sldId id="256" r:id="rId5"/>
    <p:sldId id="257" r:id="rId6"/>
    <p:sldId id="270" r:id="rId7"/>
    <p:sldId id="258" r:id="rId8"/>
    <p:sldId id="259" r:id="rId9"/>
    <p:sldId id="260" r:id="rId10"/>
    <p:sldId id="261" r:id="rId11"/>
    <p:sldId id="269" r:id="rId12"/>
    <p:sldId id="262" r:id="rId13"/>
    <p:sldId id="263" r:id="rId14"/>
    <p:sldId id="264" r:id="rId15"/>
    <p:sldId id="265" r:id="rId16"/>
    <p:sldId id="266" r:id="rId17"/>
    <p:sldId id="267" r:id="rId18"/>
    <p:sldId id="268"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Hind" panose="02000000000000000000" pitchFamily="2" charset="0"/>
      <p:regular r:id="rId25"/>
      <p:bold r:id="rId26"/>
    </p:embeddedFont>
    <p:embeddedFont>
      <p:font typeface="Hind Medium" panose="02000000000000000000" pitchFamily="2" charset="0"/>
      <p:regular r:id="rId27"/>
      <p:bold r:id="rId28"/>
    </p:embeddedFont>
    <p:embeddedFont>
      <p:font typeface="Hind SemiBold" panose="02000000000000000000" pitchFamily="2" charset="0"/>
      <p:regular r:id="rId29"/>
      <p:bold r:id="rId30"/>
    </p:embeddedFont>
    <p:embeddedFont>
      <p:font typeface="Open Sans" panose="020B0606030504020204" pitchFamily="34" charset="0"/>
      <p:regular r:id="rId31"/>
      <p:bold r:id="rId32"/>
      <p:italic r:id="rId33"/>
      <p:boldItalic r:id="rId34"/>
    </p:embeddedFont>
    <p:embeddedFont>
      <p:font typeface="Open Sans Light" panose="020B030603050402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iGqWIPZk8x2ztVu0nSGk6G+DGzK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14B186-4318-68DA-77C0-F5B94EEA810C}" v="2" dt="2022-04-19T19:38:15.9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67018"/>
  </p:normalViewPr>
  <p:slideViewPr>
    <p:cSldViewPr snapToGrid="0" snapToObjects="1">
      <p:cViewPr varScale="1">
        <p:scale>
          <a:sx n="70" d="100"/>
          <a:sy n="70" d="100"/>
        </p:scale>
        <p:origin x="208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9" Type="http://customschemas.google.com/relationships/presentationmetadata" Target="meta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1.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dirty="0"/>
          </a:p>
        </p:txBody>
      </p:sp>
      <p:sp>
        <p:nvSpPr>
          <p:cNvPr id="84" name="Google Shape;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8706749a26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9" name="Google Shape;159;g8706749a26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8706749a26_0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dirty="0"/>
          </a:p>
        </p:txBody>
      </p:sp>
      <p:sp>
        <p:nvSpPr>
          <p:cNvPr id="169" name="Google Shape;169;g8706749a26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8706749a26_0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79" name="Google Shape;179;g8706749a26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8706749a26_0_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dirty="0"/>
              <a:t>. </a:t>
            </a:r>
            <a:endParaRPr dirty="0"/>
          </a:p>
        </p:txBody>
      </p:sp>
      <p:sp>
        <p:nvSpPr>
          <p:cNvPr id="189" name="Google Shape;189;g8706749a26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8706749a26_0_1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u="sng" dirty="0">
              <a:solidFill>
                <a:srgbClr val="FF0000"/>
              </a:solidFill>
            </a:endParaRPr>
          </a:p>
        </p:txBody>
      </p:sp>
      <p:sp>
        <p:nvSpPr>
          <p:cNvPr id="200" name="Google Shape;200;g8706749a26_0_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8706749a26_0_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1" name="Google Shape;211;g8706749a26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5c0eeceb5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6" name="Google Shape;96;g5c0eeceb5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8706749a26_0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9" name="Google Shape;169;g8706749a26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11933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5ab4dcc1a0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dirty="0"/>
              <a:t> </a:t>
            </a:r>
            <a:endParaRPr dirty="0"/>
          </a:p>
        </p:txBody>
      </p:sp>
      <p:sp>
        <p:nvSpPr>
          <p:cNvPr id="107" name="Google Shape;107;g5ab4dcc1a0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8706749a26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8706749a26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CA" dirty="0"/>
              <a:t>.</a:t>
            </a:r>
            <a:endParaRPr dirty="0"/>
          </a:p>
        </p:txBody>
      </p:sp>
      <p:sp>
        <p:nvSpPr>
          <p:cNvPr id="119" name="Google Shape;119;g8706749a26_0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CA"/>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5c0eeceb51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dirty="0"/>
              <a:t>. </a:t>
            </a:r>
            <a:endParaRPr dirty="0"/>
          </a:p>
        </p:txBody>
      </p:sp>
      <p:sp>
        <p:nvSpPr>
          <p:cNvPr id="125" name="Google Shape;125;g5c0eeceb51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8706749a2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dirty="0"/>
              <a:t>Part of (ASSESS).  Giving groundwork before recommendations. /   If a student does not work with math or reading for a period of time they regress in their learning.  Students typically lose 2.5 months of learning over the summer. in contrast, if a student continues to work with a tutor the difference where they can be at in </a:t>
            </a:r>
            <a:r>
              <a:rPr lang="en-CA" dirty="0" err="1"/>
              <a:t>september</a:t>
            </a:r>
            <a:r>
              <a:rPr lang="en-CA" dirty="0"/>
              <a:t> is significant and means the student can jump ahead as compared to the rest of the class. The centre circle represents where a student is at in </a:t>
            </a:r>
            <a:r>
              <a:rPr lang="en-CA" dirty="0" err="1"/>
              <a:t>june</a:t>
            </a:r>
            <a:r>
              <a:rPr lang="en-CA" dirty="0"/>
              <a:t>.  the circle on the left represents where the student will be at in </a:t>
            </a:r>
            <a:r>
              <a:rPr lang="en-CA" dirty="0" err="1"/>
              <a:t>september</a:t>
            </a:r>
            <a:r>
              <a:rPr lang="en-CA" dirty="0"/>
              <a:t> if s/he does no study.  The circle on the right represents where the student will be at in September if the student studies over the summer and makes progress. </a:t>
            </a:r>
            <a:endParaRPr dirty="0"/>
          </a:p>
        </p:txBody>
      </p:sp>
      <p:sp>
        <p:nvSpPr>
          <p:cNvPr id="136" name="Google Shape;136;g8706749a2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8706749a2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dirty="0"/>
              <a:t>. </a:t>
            </a:r>
            <a:endParaRPr dirty="0"/>
          </a:p>
        </p:txBody>
      </p:sp>
      <p:sp>
        <p:nvSpPr>
          <p:cNvPr id="136" name="Google Shape;136;g8706749a2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15083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8706749a26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8" name="Google Shape;148;g8706749a26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
        <p:cNvGrpSpPr/>
        <p:nvPr/>
      </p:nvGrpSpPr>
      <p:grpSpPr>
        <a:xfrm>
          <a:off x="0" y="0"/>
          <a:ext cx="0" cy="0"/>
          <a:chOff x="0" y="0"/>
          <a:chExt cx="0" cy="0"/>
        </a:xfrm>
      </p:grpSpPr>
      <p:sp>
        <p:nvSpPr>
          <p:cNvPr id="14" name="Google Shape;14;p10"/>
          <p:cNvSpPr txBox="1">
            <a:spLocks noGrp="1"/>
          </p:cNvSpPr>
          <p:nvPr>
            <p:ph type="title"/>
          </p:nvPr>
        </p:nvSpPr>
        <p:spPr>
          <a:xfrm>
            <a:off x="838200" y="365127"/>
            <a:ext cx="10515600" cy="10269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1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10"/>
          <p:cNvSpPr txBox="1">
            <a:spLocks noGrp="1"/>
          </p:cNvSpPr>
          <p:nvPr>
            <p:ph type="sldNum" idx="12"/>
          </p:nvPr>
        </p:nvSpPr>
        <p:spPr>
          <a:xfrm>
            <a:off x="11775790" y="282293"/>
            <a:ext cx="37069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20"/>
          <p:cNvSpPr txBox="1">
            <a:spLocks noGrp="1"/>
          </p:cNvSpPr>
          <p:nvPr>
            <p:ph type="title"/>
          </p:nvPr>
        </p:nvSpPr>
        <p:spPr>
          <a:xfrm rot="5400000">
            <a:off x="4623594"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0"/>
          <p:cNvSpPr txBox="1">
            <a:spLocks noGrp="1"/>
          </p:cNvSpPr>
          <p:nvPr>
            <p:ph type="body" idx="1"/>
          </p:nvPr>
        </p:nvSpPr>
        <p:spPr>
          <a:xfrm rot="5400000">
            <a:off x="604046" y="389732"/>
            <a:ext cx="5811838" cy="57626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2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2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20"/>
          <p:cNvSpPr txBox="1">
            <a:spLocks noGrp="1"/>
          </p:cNvSpPr>
          <p:nvPr>
            <p:ph type="sldNum" idx="12"/>
          </p:nvPr>
        </p:nvSpPr>
        <p:spPr>
          <a:xfrm>
            <a:off x="11775790" y="282293"/>
            <a:ext cx="37069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1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1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11"/>
          <p:cNvSpPr txBox="1">
            <a:spLocks noGrp="1"/>
          </p:cNvSpPr>
          <p:nvPr>
            <p:ph type="sldNum" idx="12"/>
          </p:nvPr>
        </p:nvSpPr>
        <p:spPr>
          <a:xfrm>
            <a:off x="11775790" y="282293"/>
            <a:ext cx="37069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pic>
        <p:nvPicPr>
          <p:cNvPr id="22" name="Google Shape;22;p11"/>
          <p:cNvPicPr preferRelativeResize="0"/>
          <p:nvPr/>
        </p:nvPicPr>
        <p:blipFill rotWithShape="1">
          <a:blip r:embed="rId2">
            <a:alphaModFix/>
          </a:blip>
          <a:srcRect/>
          <a:stretch/>
        </p:blipFill>
        <p:spPr>
          <a:xfrm>
            <a:off x="8180" y="5854896"/>
            <a:ext cx="12175640" cy="1015017"/>
          </a:xfrm>
          <a:prstGeom prst="rect">
            <a:avLst/>
          </a:prstGeom>
          <a:noFill/>
          <a:ln>
            <a:noFill/>
          </a:ln>
        </p:spPr>
      </p:pic>
      <p:pic>
        <p:nvPicPr>
          <p:cNvPr id="23" name="Google Shape;23;p11"/>
          <p:cNvPicPr preferRelativeResize="0"/>
          <p:nvPr/>
        </p:nvPicPr>
        <p:blipFill rotWithShape="1">
          <a:blip r:embed="rId3">
            <a:alphaModFix/>
          </a:blip>
          <a:srcRect/>
          <a:stretch/>
        </p:blipFill>
        <p:spPr>
          <a:xfrm>
            <a:off x="0" y="-1195756"/>
            <a:ext cx="12192000" cy="3967088"/>
          </a:xfrm>
          <a:prstGeom prst="rect">
            <a:avLst/>
          </a:prstGeom>
          <a:noFill/>
          <a:ln>
            <a:noFill/>
          </a:ln>
        </p:spPr>
      </p:pic>
      <p:sp>
        <p:nvSpPr>
          <p:cNvPr id="24" name="Google Shape;24;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b="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1"/>
          <p:cNvSpPr txBox="1">
            <a:spLocks noGrp="1"/>
          </p:cNvSpPr>
          <p:nvPr>
            <p:ph type="subTitle" idx="1"/>
          </p:nvPr>
        </p:nvSpPr>
        <p:spPr>
          <a:xfrm>
            <a:off x="1524000" y="4270785"/>
            <a:ext cx="9144000" cy="130441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3F3F3F"/>
              </a:buClr>
              <a:buSzPts val="2400"/>
              <a:buNone/>
              <a:defRPr sz="2400">
                <a:solidFill>
                  <a:srgbClr val="3F3F3F"/>
                </a:solidFill>
              </a:defRPr>
            </a:lvl1pPr>
            <a:lvl2pPr lvl="1" algn="ctr">
              <a:lnSpc>
                <a:spcPct val="90000"/>
              </a:lnSpc>
              <a:spcBef>
                <a:spcPts val="500"/>
              </a:spcBef>
              <a:spcAft>
                <a:spcPts val="0"/>
              </a:spcAft>
              <a:buClr>
                <a:srgbClr val="3F3F3F"/>
              </a:buClr>
              <a:buSzPts val="2000"/>
              <a:buNone/>
              <a:defRPr sz="2000"/>
            </a:lvl2pPr>
            <a:lvl3pPr lvl="2" algn="ctr">
              <a:lnSpc>
                <a:spcPct val="90000"/>
              </a:lnSpc>
              <a:spcBef>
                <a:spcPts val="500"/>
              </a:spcBef>
              <a:spcAft>
                <a:spcPts val="0"/>
              </a:spcAft>
              <a:buClr>
                <a:srgbClr val="3F3F3F"/>
              </a:buClr>
              <a:buSzPts val="1800"/>
              <a:buNone/>
              <a:defRPr sz="1800"/>
            </a:lvl3pPr>
            <a:lvl4pPr lvl="3" algn="ctr">
              <a:lnSpc>
                <a:spcPct val="90000"/>
              </a:lnSpc>
              <a:spcBef>
                <a:spcPts val="500"/>
              </a:spcBef>
              <a:spcAft>
                <a:spcPts val="0"/>
              </a:spcAft>
              <a:buClr>
                <a:srgbClr val="3F3F3F"/>
              </a:buClr>
              <a:buSzPts val="1600"/>
              <a:buNone/>
              <a:defRPr sz="1600"/>
            </a:lvl4pPr>
            <a:lvl5pPr lvl="4" algn="ctr">
              <a:lnSpc>
                <a:spcPct val="90000"/>
              </a:lnSpc>
              <a:spcBef>
                <a:spcPts val="500"/>
              </a:spcBef>
              <a:spcAft>
                <a:spcPts val="0"/>
              </a:spcAft>
              <a:buClr>
                <a:srgbClr val="3F3F3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13"/>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3"/>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1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1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13"/>
          <p:cNvSpPr txBox="1">
            <a:spLocks noGrp="1"/>
          </p:cNvSpPr>
          <p:nvPr>
            <p:ph type="sldNum" idx="12"/>
          </p:nvPr>
        </p:nvSpPr>
        <p:spPr>
          <a:xfrm>
            <a:off x="11775790" y="282293"/>
            <a:ext cx="37069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14"/>
          <p:cNvSpPr txBox="1">
            <a:spLocks noGrp="1"/>
          </p:cNvSpPr>
          <p:nvPr>
            <p:ph type="title"/>
          </p:nvPr>
        </p:nvSpPr>
        <p:spPr>
          <a:xfrm>
            <a:off x="838200" y="365127"/>
            <a:ext cx="10515600" cy="10269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4"/>
          <p:cNvSpPr txBox="1">
            <a:spLocks noGrp="1"/>
          </p:cNvSpPr>
          <p:nvPr>
            <p:ph type="body" idx="1"/>
          </p:nvPr>
        </p:nvSpPr>
        <p:spPr>
          <a:xfrm>
            <a:off x="628650" y="1825625"/>
            <a:ext cx="386715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4"/>
          <p:cNvSpPr txBox="1">
            <a:spLocks noGrp="1"/>
          </p:cNvSpPr>
          <p:nvPr>
            <p:ph type="body" idx="2"/>
          </p:nvPr>
        </p:nvSpPr>
        <p:spPr>
          <a:xfrm>
            <a:off x="4648201" y="1825625"/>
            <a:ext cx="386715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1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14"/>
          <p:cNvSpPr txBox="1">
            <a:spLocks noGrp="1"/>
          </p:cNvSpPr>
          <p:nvPr>
            <p:ph type="sldNum" idx="12"/>
          </p:nvPr>
        </p:nvSpPr>
        <p:spPr>
          <a:xfrm>
            <a:off x="11775790" y="282293"/>
            <a:ext cx="37069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15"/>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5"/>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3F3F3F"/>
              </a:buClr>
              <a:buSzPts val="2400"/>
              <a:buNone/>
              <a:defRPr sz="2400" b="1"/>
            </a:lvl1pPr>
            <a:lvl2pPr marL="914400" lvl="1" indent="-228600" algn="l">
              <a:lnSpc>
                <a:spcPct val="90000"/>
              </a:lnSpc>
              <a:spcBef>
                <a:spcPts val="500"/>
              </a:spcBef>
              <a:spcAft>
                <a:spcPts val="0"/>
              </a:spcAft>
              <a:buClr>
                <a:srgbClr val="3F3F3F"/>
              </a:buClr>
              <a:buSzPts val="2000"/>
              <a:buNone/>
              <a:defRPr sz="2000" b="1"/>
            </a:lvl2pPr>
            <a:lvl3pPr marL="1371600" lvl="2" indent="-228600" algn="l">
              <a:lnSpc>
                <a:spcPct val="90000"/>
              </a:lnSpc>
              <a:spcBef>
                <a:spcPts val="500"/>
              </a:spcBef>
              <a:spcAft>
                <a:spcPts val="0"/>
              </a:spcAft>
              <a:buClr>
                <a:srgbClr val="3F3F3F"/>
              </a:buClr>
              <a:buSzPts val="1800"/>
              <a:buNone/>
              <a:defRPr sz="1800" b="1"/>
            </a:lvl3pPr>
            <a:lvl4pPr marL="1828800" lvl="3" indent="-228600" algn="l">
              <a:lnSpc>
                <a:spcPct val="90000"/>
              </a:lnSpc>
              <a:spcBef>
                <a:spcPts val="500"/>
              </a:spcBef>
              <a:spcAft>
                <a:spcPts val="0"/>
              </a:spcAft>
              <a:buClr>
                <a:srgbClr val="3F3F3F"/>
              </a:buClr>
              <a:buSzPts val="1600"/>
              <a:buNone/>
              <a:defRPr sz="1600" b="1"/>
            </a:lvl4pPr>
            <a:lvl5pPr marL="2286000" lvl="4" indent="-228600" algn="l">
              <a:lnSpc>
                <a:spcPct val="90000"/>
              </a:lnSpc>
              <a:spcBef>
                <a:spcPts val="500"/>
              </a:spcBef>
              <a:spcAft>
                <a:spcPts val="0"/>
              </a:spcAft>
              <a:buClr>
                <a:srgbClr val="3F3F3F"/>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15"/>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5"/>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3F3F3F"/>
              </a:buClr>
              <a:buSzPts val="2400"/>
              <a:buNone/>
              <a:defRPr sz="2400" b="1"/>
            </a:lvl1pPr>
            <a:lvl2pPr marL="914400" lvl="1" indent="-228600" algn="l">
              <a:lnSpc>
                <a:spcPct val="90000"/>
              </a:lnSpc>
              <a:spcBef>
                <a:spcPts val="500"/>
              </a:spcBef>
              <a:spcAft>
                <a:spcPts val="0"/>
              </a:spcAft>
              <a:buClr>
                <a:srgbClr val="3F3F3F"/>
              </a:buClr>
              <a:buSzPts val="2000"/>
              <a:buNone/>
              <a:defRPr sz="2000" b="1"/>
            </a:lvl2pPr>
            <a:lvl3pPr marL="1371600" lvl="2" indent="-228600" algn="l">
              <a:lnSpc>
                <a:spcPct val="90000"/>
              </a:lnSpc>
              <a:spcBef>
                <a:spcPts val="500"/>
              </a:spcBef>
              <a:spcAft>
                <a:spcPts val="0"/>
              </a:spcAft>
              <a:buClr>
                <a:srgbClr val="3F3F3F"/>
              </a:buClr>
              <a:buSzPts val="1800"/>
              <a:buNone/>
              <a:defRPr sz="1800" b="1"/>
            </a:lvl3pPr>
            <a:lvl4pPr marL="1828800" lvl="3" indent="-228600" algn="l">
              <a:lnSpc>
                <a:spcPct val="90000"/>
              </a:lnSpc>
              <a:spcBef>
                <a:spcPts val="500"/>
              </a:spcBef>
              <a:spcAft>
                <a:spcPts val="0"/>
              </a:spcAft>
              <a:buClr>
                <a:srgbClr val="3F3F3F"/>
              </a:buClr>
              <a:buSzPts val="1600"/>
              <a:buNone/>
              <a:defRPr sz="1600" b="1"/>
            </a:lvl4pPr>
            <a:lvl5pPr marL="2286000" lvl="4" indent="-228600" algn="l">
              <a:lnSpc>
                <a:spcPct val="90000"/>
              </a:lnSpc>
              <a:spcBef>
                <a:spcPts val="500"/>
              </a:spcBef>
              <a:spcAft>
                <a:spcPts val="0"/>
              </a:spcAft>
              <a:buClr>
                <a:srgbClr val="3F3F3F"/>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15"/>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1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15"/>
          <p:cNvSpPr txBox="1">
            <a:spLocks noGrp="1"/>
          </p:cNvSpPr>
          <p:nvPr>
            <p:ph type="sldNum" idx="12"/>
          </p:nvPr>
        </p:nvSpPr>
        <p:spPr>
          <a:xfrm>
            <a:off x="11775790" y="282293"/>
            <a:ext cx="37069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6"/>
          <p:cNvSpPr txBox="1">
            <a:spLocks noGrp="1"/>
          </p:cNvSpPr>
          <p:nvPr>
            <p:ph type="sldNum" idx="12"/>
          </p:nvPr>
        </p:nvSpPr>
        <p:spPr>
          <a:xfrm>
            <a:off x="11775790" y="282293"/>
            <a:ext cx="37069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sp>
        <p:nvSpPr>
          <p:cNvPr id="57" name="Google Shape;57;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7"/>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3F3F3F"/>
              </a:buClr>
              <a:buSzPts val="3200"/>
              <a:buChar char="•"/>
              <a:defRPr sz="3200"/>
            </a:lvl1pPr>
            <a:lvl2pPr marL="914400" lvl="1" indent="-406400" algn="l">
              <a:lnSpc>
                <a:spcPct val="90000"/>
              </a:lnSpc>
              <a:spcBef>
                <a:spcPts val="500"/>
              </a:spcBef>
              <a:spcAft>
                <a:spcPts val="0"/>
              </a:spcAft>
              <a:buClr>
                <a:srgbClr val="3F3F3F"/>
              </a:buClr>
              <a:buSzPts val="2800"/>
              <a:buChar char="•"/>
              <a:defRPr sz="2800"/>
            </a:lvl2pPr>
            <a:lvl3pPr marL="1371600" lvl="2" indent="-381000" algn="l">
              <a:lnSpc>
                <a:spcPct val="90000"/>
              </a:lnSpc>
              <a:spcBef>
                <a:spcPts val="500"/>
              </a:spcBef>
              <a:spcAft>
                <a:spcPts val="0"/>
              </a:spcAft>
              <a:buClr>
                <a:srgbClr val="3F3F3F"/>
              </a:buClr>
              <a:buSzPts val="2400"/>
              <a:buChar char="•"/>
              <a:defRPr sz="2400"/>
            </a:lvl3pPr>
            <a:lvl4pPr marL="1828800" lvl="3" indent="-355600" algn="l">
              <a:lnSpc>
                <a:spcPct val="90000"/>
              </a:lnSpc>
              <a:spcBef>
                <a:spcPts val="500"/>
              </a:spcBef>
              <a:spcAft>
                <a:spcPts val="0"/>
              </a:spcAft>
              <a:buClr>
                <a:srgbClr val="3F3F3F"/>
              </a:buClr>
              <a:buSzPts val="2000"/>
              <a:buChar char="•"/>
              <a:defRPr sz="2000"/>
            </a:lvl4pPr>
            <a:lvl5pPr marL="2286000" lvl="4" indent="-355600" algn="l">
              <a:lnSpc>
                <a:spcPct val="90000"/>
              </a:lnSpc>
              <a:spcBef>
                <a:spcPts val="500"/>
              </a:spcBef>
              <a:spcAft>
                <a:spcPts val="0"/>
              </a:spcAft>
              <a:buClr>
                <a:srgbClr val="3F3F3F"/>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1600"/>
              <a:buNone/>
              <a:defRPr sz="1600"/>
            </a:lvl1pPr>
            <a:lvl2pPr marL="914400" lvl="1" indent="-228600" algn="l">
              <a:lnSpc>
                <a:spcPct val="90000"/>
              </a:lnSpc>
              <a:spcBef>
                <a:spcPts val="500"/>
              </a:spcBef>
              <a:spcAft>
                <a:spcPts val="0"/>
              </a:spcAft>
              <a:buClr>
                <a:srgbClr val="3F3F3F"/>
              </a:buClr>
              <a:buSzPts val="1400"/>
              <a:buNone/>
              <a:defRPr sz="1400"/>
            </a:lvl2pPr>
            <a:lvl3pPr marL="1371600" lvl="2" indent="-228600" algn="l">
              <a:lnSpc>
                <a:spcPct val="90000"/>
              </a:lnSpc>
              <a:spcBef>
                <a:spcPts val="500"/>
              </a:spcBef>
              <a:spcAft>
                <a:spcPts val="0"/>
              </a:spcAft>
              <a:buClr>
                <a:srgbClr val="3F3F3F"/>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3F3F3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1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1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17"/>
          <p:cNvSpPr txBox="1">
            <a:spLocks noGrp="1"/>
          </p:cNvSpPr>
          <p:nvPr>
            <p:ph type="sldNum" idx="12"/>
          </p:nvPr>
        </p:nvSpPr>
        <p:spPr>
          <a:xfrm>
            <a:off x="11775790" y="282293"/>
            <a:ext cx="37069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8"/>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3F3F3F"/>
              </a:buClr>
              <a:buSzPts val="3200"/>
              <a:buFont typeface="Arial"/>
              <a:buNone/>
              <a:defRPr sz="3200" b="0" i="0" u="none" strike="noStrike" cap="none">
                <a:solidFill>
                  <a:srgbClr val="3F3F3F"/>
                </a:solidFill>
                <a:latin typeface="Calibri"/>
                <a:ea typeface="Calibri"/>
                <a:cs typeface="Calibri"/>
                <a:sym typeface="Calibri"/>
              </a:defRPr>
            </a:lvl1pPr>
            <a:lvl2pPr marR="0" lvl="1" algn="l" rtl="0">
              <a:lnSpc>
                <a:spcPct val="90000"/>
              </a:lnSpc>
              <a:spcBef>
                <a:spcPts val="500"/>
              </a:spcBef>
              <a:spcAft>
                <a:spcPts val="0"/>
              </a:spcAft>
              <a:buClr>
                <a:srgbClr val="3F3F3F"/>
              </a:buClr>
              <a:buSzPts val="2800"/>
              <a:buFont typeface="Arial"/>
              <a:buNone/>
              <a:defRPr sz="2800" b="0" i="0" u="none" strike="noStrike" cap="none">
                <a:solidFill>
                  <a:srgbClr val="3F3F3F"/>
                </a:solidFill>
                <a:latin typeface="Calibri"/>
                <a:ea typeface="Calibri"/>
                <a:cs typeface="Calibri"/>
                <a:sym typeface="Calibri"/>
              </a:defRPr>
            </a:lvl2pPr>
            <a:lvl3pPr marR="0" lvl="2" algn="l" rtl="0">
              <a:lnSpc>
                <a:spcPct val="90000"/>
              </a:lnSpc>
              <a:spcBef>
                <a:spcPts val="500"/>
              </a:spcBef>
              <a:spcAft>
                <a:spcPts val="0"/>
              </a:spcAft>
              <a:buClr>
                <a:srgbClr val="3F3F3F"/>
              </a:buClr>
              <a:buSzPts val="2400"/>
              <a:buFont typeface="Arial"/>
              <a:buNone/>
              <a:defRPr sz="2400" b="0" i="0" u="none" strike="noStrike" cap="none">
                <a:solidFill>
                  <a:srgbClr val="3F3F3F"/>
                </a:solidFill>
                <a:latin typeface="Calibri"/>
                <a:ea typeface="Calibri"/>
                <a:cs typeface="Calibri"/>
                <a:sym typeface="Calibri"/>
              </a:defRPr>
            </a:lvl3pPr>
            <a:lvl4pPr marR="0" lvl="3"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alibri"/>
                <a:ea typeface="Calibri"/>
                <a:cs typeface="Calibri"/>
                <a:sym typeface="Calibri"/>
              </a:defRPr>
            </a:lvl4pPr>
            <a:lvl5pPr marR="0" lvl="4"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6" name="Google Shape;66;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1600"/>
              <a:buNone/>
              <a:defRPr sz="1600"/>
            </a:lvl1pPr>
            <a:lvl2pPr marL="914400" lvl="1" indent="-228600" algn="l">
              <a:lnSpc>
                <a:spcPct val="90000"/>
              </a:lnSpc>
              <a:spcBef>
                <a:spcPts val="500"/>
              </a:spcBef>
              <a:spcAft>
                <a:spcPts val="0"/>
              </a:spcAft>
              <a:buClr>
                <a:srgbClr val="3F3F3F"/>
              </a:buClr>
              <a:buSzPts val="1400"/>
              <a:buNone/>
              <a:defRPr sz="1400"/>
            </a:lvl2pPr>
            <a:lvl3pPr marL="1371600" lvl="2" indent="-228600" algn="l">
              <a:lnSpc>
                <a:spcPct val="90000"/>
              </a:lnSpc>
              <a:spcBef>
                <a:spcPts val="500"/>
              </a:spcBef>
              <a:spcAft>
                <a:spcPts val="0"/>
              </a:spcAft>
              <a:buClr>
                <a:srgbClr val="3F3F3F"/>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3F3F3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1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1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18"/>
          <p:cNvSpPr txBox="1">
            <a:spLocks noGrp="1"/>
          </p:cNvSpPr>
          <p:nvPr>
            <p:ph type="sldNum" idx="12"/>
          </p:nvPr>
        </p:nvSpPr>
        <p:spPr>
          <a:xfrm>
            <a:off x="11775790" y="282293"/>
            <a:ext cx="37069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19"/>
          <p:cNvSpPr txBox="1">
            <a:spLocks noGrp="1"/>
          </p:cNvSpPr>
          <p:nvPr>
            <p:ph type="title"/>
          </p:nvPr>
        </p:nvSpPr>
        <p:spPr>
          <a:xfrm>
            <a:off x="838200" y="365127"/>
            <a:ext cx="10515600" cy="10269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9"/>
          <p:cNvSpPr txBox="1">
            <a:spLocks noGrp="1"/>
          </p:cNvSpPr>
          <p:nvPr>
            <p:ph type="body" idx="1"/>
          </p:nvPr>
        </p:nvSpPr>
        <p:spPr>
          <a:xfrm rot="5400000">
            <a:off x="4007069" y="-1640270"/>
            <a:ext cx="4177862"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1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19"/>
          <p:cNvSpPr txBox="1">
            <a:spLocks noGrp="1"/>
          </p:cNvSpPr>
          <p:nvPr>
            <p:ph type="sldNum" idx="12"/>
          </p:nvPr>
        </p:nvSpPr>
        <p:spPr>
          <a:xfrm>
            <a:off x="11775790" y="282293"/>
            <a:ext cx="37069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838200" y="365127"/>
            <a:ext cx="10515600" cy="10269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9"/>
          <p:cNvSpPr txBox="1">
            <a:spLocks noGrp="1"/>
          </p:cNvSpPr>
          <p:nvPr>
            <p:ph type="body" idx="1"/>
          </p:nvPr>
        </p:nvSpPr>
        <p:spPr>
          <a:xfrm>
            <a:off x="838200" y="1528599"/>
            <a:ext cx="10515600" cy="4177862"/>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3F3F3F"/>
              </a:buClr>
              <a:buSzPts val="2800"/>
              <a:buFont typeface="Arial"/>
              <a:buChar char="•"/>
              <a:defRPr sz="2800" b="0" i="0" u="none" strike="noStrike" cap="none">
                <a:solidFill>
                  <a:srgbClr val="3F3F3F"/>
                </a:solidFill>
                <a:latin typeface="Calibri"/>
                <a:ea typeface="Calibri"/>
                <a:cs typeface="Calibri"/>
                <a:sym typeface="Calibri"/>
              </a:defRPr>
            </a:lvl1pPr>
            <a:lvl2pPr marL="914400" marR="0" lvl="1"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Calibri"/>
                <a:ea typeface="Calibri"/>
                <a:cs typeface="Calibri"/>
                <a:sym typeface="Calibri"/>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Calibri"/>
                <a:ea typeface="Calibri"/>
                <a:cs typeface="Calibri"/>
                <a:sym typeface="Calibri"/>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alibri"/>
                <a:ea typeface="Calibri"/>
                <a:cs typeface="Calibri"/>
                <a:sym typeface="Calibri"/>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sldNum" idx="12"/>
          </p:nvPr>
        </p:nvSpPr>
        <p:spPr>
          <a:xfrm>
            <a:off x="11775790" y="282293"/>
            <a:ext cx="37069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Consultation%20tools/7f%20Pricesheet.docx"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hyperlink" Target="../8.%20Enrollment%20/8a%20Template%20-%20Client%20Enrollment%20%20t0719.docx"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2h%20Academic%20Foundation.doc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
          <p:cNvSpPr/>
          <p:nvPr/>
        </p:nvSpPr>
        <p:spPr>
          <a:xfrm>
            <a:off x="4470400" y="0"/>
            <a:ext cx="7721600" cy="6858000"/>
          </a:xfrm>
          <a:prstGeom prst="rect">
            <a:avLst/>
          </a:prstGeom>
          <a:solidFill>
            <a:srgbClr val="0077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7" name="Google Shape;87;p1"/>
          <p:cNvPicPr preferRelativeResize="0"/>
          <p:nvPr/>
        </p:nvPicPr>
        <p:blipFill rotWithShape="1">
          <a:blip r:embed="rId3">
            <a:alphaModFix/>
          </a:blip>
          <a:srcRect/>
          <a:stretch/>
        </p:blipFill>
        <p:spPr>
          <a:xfrm>
            <a:off x="4799856" y="-4735"/>
            <a:ext cx="4365884" cy="6862735"/>
          </a:xfrm>
          <a:prstGeom prst="rect">
            <a:avLst/>
          </a:prstGeom>
          <a:noFill/>
          <a:ln>
            <a:noFill/>
          </a:ln>
        </p:spPr>
      </p:pic>
      <p:sp>
        <p:nvSpPr>
          <p:cNvPr id="88" name="Google Shape;88;p1"/>
          <p:cNvSpPr/>
          <p:nvPr/>
        </p:nvSpPr>
        <p:spPr>
          <a:xfrm>
            <a:off x="0" y="0"/>
            <a:ext cx="479985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9" name="Google Shape;89;p1"/>
          <p:cNvPicPr preferRelativeResize="0"/>
          <p:nvPr/>
        </p:nvPicPr>
        <p:blipFill rotWithShape="1">
          <a:blip r:embed="rId4">
            <a:alphaModFix/>
          </a:blip>
          <a:srcRect/>
          <a:stretch/>
        </p:blipFill>
        <p:spPr>
          <a:xfrm>
            <a:off x="649592" y="1966449"/>
            <a:ext cx="3500673" cy="2925102"/>
          </a:xfrm>
          <a:prstGeom prst="rect">
            <a:avLst/>
          </a:prstGeom>
          <a:noFill/>
          <a:ln>
            <a:noFill/>
          </a:ln>
        </p:spPr>
      </p:pic>
      <p:sp>
        <p:nvSpPr>
          <p:cNvPr id="90" name="Google Shape;90;p1"/>
          <p:cNvSpPr/>
          <p:nvPr/>
        </p:nvSpPr>
        <p:spPr>
          <a:xfrm>
            <a:off x="760676" y="6723587"/>
            <a:ext cx="4039180" cy="139148"/>
          </a:xfrm>
          <a:prstGeom prst="rect">
            <a:avLst/>
          </a:prstGeom>
          <a:solidFill>
            <a:srgbClr val="5B9B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p1"/>
          <p:cNvSpPr/>
          <p:nvPr/>
        </p:nvSpPr>
        <p:spPr>
          <a:xfrm>
            <a:off x="660" y="6723587"/>
            <a:ext cx="784464" cy="139148"/>
          </a:xfrm>
          <a:prstGeom prst="rect">
            <a:avLst/>
          </a:prstGeom>
          <a:solidFill>
            <a:srgbClr val="EB6E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 name="Google Shape;92;p1"/>
          <p:cNvSpPr txBox="1"/>
          <p:nvPr/>
        </p:nvSpPr>
        <p:spPr>
          <a:xfrm>
            <a:off x="6614627" y="3398000"/>
            <a:ext cx="5484000" cy="1383000"/>
          </a:xfrm>
          <a:prstGeom prst="rect">
            <a:avLst/>
          </a:prstGeom>
          <a:noFill/>
          <a:ln>
            <a:noFill/>
          </a:ln>
        </p:spPr>
        <p:txBody>
          <a:bodyPr spcFirstLastPara="1" wrap="square" lIns="91425" tIns="45700" rIns="91425" bIns="45700" anchor="t" anchorCtr="0">
            <a:noAutofit/>
          </a:bodyPr>
          <a:lstStyle/>
          <a:p>
            <a:pPr marL="0" marR="0" lvl="0" indent="0" algn="ctr" rtl="0">
              <a:lnSpc>
                <a:spcPct val="131250"/>
              </a:lnSpc>
              <a:spcBef>
                <a:spcPts val="0"/>
              </a:spcBef>
              <a:spcAft>
                <a:spcPts val="0"/>
              </a:spcAft>
              <a:buClr>
                <a:schemeClr val="lt1"/>
              </a:buClr>
              <a:buSzPts val="3200"/>
              <a:buFont typeface="Arial"/>
              <a:buNone/>
            </a:pPr>
            <a:endParaRPr sz="4000" b="0" i="0" u="none" strike="noStrike" cap="none">
              <a:solidFill>
                <a:schemeClr val="lt1"/>
              </a:solidFill>
              <a:latin typeface="Hind"/>
              <a:ea typeface="Hind"/>
              <a:cs typeface="Hind"/>
              <a:sym typeface="Hind"/>
            </a:endParaRPr>
          </a:p>
        </p:txBody>
      </p:sp>
      <p:sp>
        <p:nvSpPr>
          <p:cNvPr id="93" name="Google Shape;93;p1"/>
          <p:cNvSpPr txBox="1"/>
          <p:nvPr/>
        </p:nvSpPr>
        <p:spPr>
          <a:xfrm>
            <a:off x="6750590" y="4585993"/>
            <a:ext cx="4660900" cy="1383008"/>
          </a:xfrm>
          <a:prstGeom prst="rect">
            <a:avLst/>
          </a:prstGeom>
          <a:noFill/>
          <a:ln>
            <a:noFill/>
          </a:ln>
        </p:spPr>
        <p:txBody>
          <a:bodyPr spcFirstLastPara="1" wrap="square" lIns="91425" tIns="45700" rIns="91425" bIns="45700" anchor="t" anchorCtr="0">
            <a:noAutofit/>
          </a:bodyPr>
          <a:lstStyle/>
          <a:p>
            <a:pPr marL="0" marR="0" lvl="0" indent="0" algn="r" rtl="0">
              <a:lnSpc>
                <a:spcPct val="262500"/>
              </a:lnSpc>
              <a:spcBef>
                <a:spcPts val="0"/>
              </a:spcBef>
              <a:spcAft>
                <a:spcPts val="0"/>
              </a:spcAft>
              <a:buClr>
                <a:schemeClr val="dk1"/>
              </a:buClr>
              <a:buSzPts val="1600"/>
              <a:buFont typeface="Arial"/>
              <a:buNone/>
            </a:pPr>
            <a:endParaRPr sz="1600" b="0" i="0" u="none" strike="noStrike" cap="none">
              <a:solidFill>
                <a:schemeClr val="lt1"/>
              </a:solidFill>
              <a:latin typeface="Open Sans Light"/>
              <a:ea typeface="Open Sans Light"/>
              <a:cs typeface="Open Sans Light"/>
              <a:sym typeface="Open Sans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8706749a26_0_28"/>
          <p:cNvSpPr txBox="1"/>
          <p:nvPr/>
        </p:nvSpPr>
        <p:spPr>
          <a:xfrm>
            <a:off x="3085875" y="2094475"/>
            <a:ext cx="7902900" cy="1973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400"/>
              <a:buFont typeface="Arial"/>
              <a:buNone/>
            </a:pPr>
            <a:r>
              <a:rPr lang="en-CA" sz="4800" b="1">
                <a:solidFill>
                  <a:srgbClr val="0070C0"/>
                </a:solidFill>
                <a:latin typeface="Hind"/>
                <a:ea typeface="Hind"/>
                <a:cs typeface="Hind"/>
                <a:sym typeface="Hind"/>
              </a:rPr>
              <a:t>Recommended Schedule</a:t>
            </a:r>
            <a:r>
              <a:rPr lang="en-CA" sz="4800" b="1" i="0" u="none" strike="noStrike" cap="none">
                <a:solidFill>
                  <a:srgbClr val="0070C0"/>
                </a:solidFill>
                <a:latin typeface="Hind"/>
                <a:ea typeface="Hind"/>
                <a:cs typeface="Hind"/>
                <a:sym typeface="Hind"/>
              </a:rPr>
              <a:t> </a:t>
            </a:r>
            <a:endParaRPr sz="4800" b="1" i="0" u="none" strike="noStrike" cap="none">
              <a:solidFill>
                <a:srgbClr val="0070C0"/>
              </a:solidFill>
              <a:latin typeface="Hind"/>
              <a:ea typeface="Hind"/>
              <a:cs typeface="Hind"/>
              <a:sym typeface="Hind"/>
            </a:endParaRPr>
          </a:p>
          <a:p>
            <a:pPr marL="0" marR="0" lvl="0" indent="0" algn="ctr" rtl="0">
              <a:lnSpc>
                <a:spcPct val="100000"/>
              </a:lnSpc>
              <a:spcBef>
                <a:spcPts val="0"/>
              </a:spcBef>
              <a:spcAft>
                <a:spcPts val="0"/>
              </a:spcAft>
              <a:buClr>
                <a:schemeClr val="lt1"/>
              </a:buClr>
              <a:buSzPts val="4400"/>
              <a:buFont typeface="Arial"/>
              <a:buNone/>
            </a:pPr>
            <a:r>
              <a:rPr lang="en-CA" sz="4800" b="1" i="0" u="none" strike="noStrike" cap="none">
                <a:solidFill>
                  <a:srgbClr val="0070C0"/>
                </a:solidFill>
                <a:latin typeface="Hind"/>
                <a:ea typeface="Hind"/>
                <a:cs typeface="Hind"/>
                <a:sym typeface="Hind"/>
              </a:rPr>
              <a:t>&amp; Plan</a:t>
            </a:r>
            <a:endParaRPr sz="4800" b="1" i="0" u="none" strike="noStrike" cap="none">
              <a:solidFill>
                <a:schemeClr val="lt1"/>
              </a:solidFill>
              <a:latin typeface="Open Sans"/>
              <a:ea typeface="Open Sans"/>
              <a:cs typeface="Open Sans"/>
              <a:sym typeface="Open Sans"/>
            </a:endParaRPr>
          </a:p>
        </p:txBody>
      </p:sp>
      <p:sp>
        <p:nvSpPr>
          <p:cNvPr id="162" name="Google Shape;162;g8706749a26_0_28"/>
          <p:cNvSpPr/>
          <p:nvPr/>
        </p:nvSpPr>
        <p:spPr>
          <a:xfrm>
            <a:off x="6137975" y="6723575"/>
            <a:ext cx="6054000" cy="139200"/>
          </a:xfrm>
          <a:prstGeom prst="rect">
            <a:avLst/>
          </a:prstGeom>
          <a:solidFill>
            <a:srgbClr val="5B9B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3" name="Google Shape;163;g8706749a26_0_28"/>
          <p:cNvSpPr/>
          <p:nvPr/>
        </p:nvSpPr>
        <p:spPr>
          <a:xfrm>
            <a:off x="575" y="6723575"/>
            <a:ext cx="6137400" cy="139200"/>
          </a:xfrm>
          <a:prstGeom prst="rect">
            <a:avLst/>
          </a:prstGeom>
          <a:solidFill>
            <a:srgbClr val="EB6E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g8706749a26_0_28"/>
          <p:cNvSpPr txBox="1"/>
          <p:nvPr/>
        </p:nvSpPr>
        <p:spPr>
          <a:xfrm>
            <a:off x="5537200" y="-171450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5" name="Google Shape;165;g8706749a26_0_28"/>
          <p:cNvSpPr/>
          <p:nvPr/>
        </p:nvSpPr>
        <p:spPr>
          <a:xfrm>
            <a:off x="3" y="-134425"/>
            <a:ext cx="28269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6" name="Google Shape;166;g8706749a26_0_28"/>
          <p:cNvPicPr preferRelativeResize="0"/>
          <p:nvPr/>
        </p:nvPicPr>
        <p:blipFill rotWithShape="1">
          <a:blip r:embed="rId3">
            <a:alphaModFix/>
          </a:blip>
          <a:srcRect/>
          <a:stretch/>
        </p:blipFill>
        <p:spPr>
          <a:xfrm>
            <a:off x="707234" y="637951"/>
            <a:ext cx="1967236" cy="152939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8706749a26_0_39"/>
          <p:cNvSpPr txBox="1"/>
          <p:nvPr/>
        </p:nvSpPr>
        <p:spPr>
          <a:xfrm>
            <a:off x="3380825" y="2463175"/>
            <a:ext cx="7902900" cy="1317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400"/>
              <a:buFont typeface="Arial"/>
              <a:buNone/>
            </a:pPr>
            <a:r>
              <a:rPr lang="en-CA" sz="4800" b="1" u="sng" dirty="0">
                <a:solidFill>
                  <a:srgbClr val="0070C0"/>
                </a:solidFill>
                <a:latin typeface="Hind"/>
                <a:ea typeface="Hind"/>
                <a:cs typeface="Hind"/>
                <a:sym typeface="Hind"/>
                <a:hlinkClick r:id="rId3"/>
              </a:rPr>
              <a:t>Pric</a:t>
            </a:r>
            <a:r>
              <a:rPr lang="en-CA" sz="4800" b="1" u="sng" dirty="0">
                <a:solidFill>
                  <a:srgbClr val="0070C0"/>
                </a:solidFill>
                <a:latin typeface="Hind"/>
                <a:ea typeface="Hind"/>
                <a:cs typeface="Hind"/>
                <a:sym typeface="Hind"/>
              </a:rPr>
              <a:t>ing</a:t>
            </a:r>
            <a:endParaRPr sz="4800" b="1" i="0" u="sng" strike="noStrike" cap="none" dirty="0">
              <a:solidFill>
                <a:schemeClr val="lt1"/>
              </a:solidFill>
              <a:latin typeface="Open Sans"/>
              <a:ea typeface="Open Sans"/>
              <a:cs typeface="Open Sans"/>
              <a:sym typeface="Open Sans"/>
            </a:endParaRPr>
          </a:p>
        </p:txBody>
      </p:sp>
      <p:sp>
        <p:nvSpPr>
          <p:cNvPr id="172" name="Google Shape;172;g8706749a26_0_39"/>
          <p:cNvSpPr/>
          <p:nvPr/>
        </p:nvSpPr>
        <p:spPr>
          <a:xfrm>
            <a:off x="6137975" y="6723575"/>
            <a:ext cx="6054000" cy="139200"/>
          </a:xfrm>
          <a:prstGeom prst="rect">
            <a:avLst/>
          </a:prstGeom>
          <a:solidFill>
            <a:srgbClr val="5B9B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g8706749a26_0_39"/>
          <p:cNvSpPr/>
          <p:nvPr/>
        </p:nvSpPr>
        <p:spPr>
          <a:xfrm>
            <a:off x="575" y="6723575"/>
            <a:ext cx="6137400" cy="139200"/>
          </a:xfrm>
          <a:prstGeom prst="rect">
            <a:avLst/>
          </a:prstGeom>
          <a:solidFill>
            <a:srgbClr val="EB6E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4" name="Google Shape;174;g8706749a26_0_39"/>
          <p:cNvSpPr txBox="1"/>
          <p:nvPr/>
        </p:nvSpPr>
        <p:spPr>
          <a:xfrm>
            <a:off x="5537200" y="-171450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g8706749a26_0_39"/>
          <p:cNvSpPr/>
          <p:nvPr/>
        </p:nvSpPr>
        <p:spPr>
          <a:xfrm>
            <a:off x="10" y="-134413"/>
            <a:ext cx="389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6" name="Google Shape;176;g8706749a26_0_39"/>
          <p:cNvPicPr preferRelativeResize="0"/>
          <p:nvPr/>
        </p:nvPicPr>
        <p:blipFill rotWithShape="1">
          <a:blip r:embed="rId4">
            <a:alphaModFix/>
          </a:blip>
          <a:srcRect/>
          <a:stretch/>
        </p:blipFill>
        <p:spPr>
          <a:xfrm>
            <a:off x="707234" y="637951"/>
            <a:ext cx="1967236" cy="152939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8706749a26_0_50"/>
          <p:cNvSpPr txBox="1"/>
          <p:nvPr/>
        </p:nvSpPr>
        <p:spPr>
          <a:xfrm>
            <a:off x="2101523" y="2552529"/>
            <a:ext cx="7902900" cy="1317000"/>
          </a:xfrm>
          <a:prstGeom prst="rect">
            <a:avLst/>
          </a:prstGeom>
          <a:noFill/>
          <a:ln>
            <a:noFill/>
          </a:ln>
        </p:spPr>
        <p:txBody>
          <a:bodyPr spcFirstLastPara="1" wrap="square" lIns="91425" tIns="45700" rIns="91425" bIns="45700" anchor="t" anchorCtr="0">
            <a:noAutofit/>
          </a:bodyPr>
          <a:lstStyle/>
          <a:p>
            <a:pPr marL="914400" marR="0" lvl="0" indent="457200" rtl="0">
              <a:lnSpc>
                <a:spcPct val="100000"/>
              </a:lnSpc>
              <a:spcBef>
                <a:spcPts val="0"/>
              </a:spcBef>
              <a:spcAft>
                <a:spcPts val="0"/>
              </a:spcAft>
              <a:buClr>
                <a:schemeClr val="lt1"/>
              </a:buClr>
              <a:buSzPts val="4400"/>
              <a:buFont typeface="Arial"/>
              <a:buNone/>
            </a:pPr>
            <a:r>
              <a:rPr lang="en-CA" sz="4800" b="1" dirty="0">
                <a:solidFill>
                  <a:srgbClr val="0070C0"/>
                </a:solidFill>
                <a:latin typeface="Hind"/>
                <a:ea typeface="Hind"/>
                <a:cs typeface="Hind"/>
                <a:sym typeface="Hind"/>
                <a:hlinkClick r:id="rId3"/>
              </a:rPr>
              <a:t>Enrolment </a:t>
            </a:r>
          </a:p>
          <a:p>
            <a:pPr marL="914400" marR="0" lvl="0" indent="457200" algn="l" rtl="0">
              <a:lnSpc>
                <a:spcPct val="100000"/>
              </a:lnSpc>
              <a:spcBef>
                <a:spcPts val="0"/>
              </a:spcBef>
              <a:spcAft>
                <a:spcPts val="0"/>
              </a:spcAft>
              <a:buClr>
                <a:schemeClr val="lt1"/>
              </a:buClr>
              <a:buSzPts val="4400"/>
              <a:buFont typeface="Arial"/>
              <a:buNone/>
            </a:pPr>
            <a:r>
              <a:rPr lang="en-CA" sz="4800" b="1" dirty="0">
                <a:solidFill>
                  <a:srgbClr val="0070C0"/>
                </a:solidFill>
                <a:latin typeface="Hind"/>
                <a:ea typeface="Hind"/>
                <a:cs typeface="Hind"/>
                <a:sym typeface="Hind"/>
                <a:hlinkClick r:id="rId3"/>
              </a:rPr>
              <a:t>Form</a:t>
            </a:r>
            <a:endParaRPr sz="4800" b="1" i="0" u="none" strike="noStrike" cap="none" dirty="0">
              <a:solidFill>
                <a:schemeClr val="lt1"/>
              </a:solidFill>
              <a:latin typeface="Open Sans"/>
              <a:ea typeface="Open Sans"/>
              <a:cs typeface="Open Sans"/>
              <a:sym typeface="Open Sans"/>
            </a:endParaRPr>
          </a:p>
        </p:txBody>
      </p:sp>
      <p:sp>
        <p:nvSpPr>
          <p:cNvPr id="182" name="Google Shape;182;g8706749a26_0_50"/>
          <p:cNvSpPr/>
          <p:nvPr/>
        </p:nvSpPr>
        <p:spPr>
          <a:xfrm>
            <a:off x="6137975" y="6723575"/>
            <a:ext cx="6054000" cy="139200"/>
          </a:xfrm>
          <a:prstGeom prst="rect">
            <a:avLst/>
          </a:prstGeom>
          <a:solidFill>
            <a:srgbClr val="5B9B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3" name="Google Shape;183;g8706749a26_0_50"/>
          <p:cNvSpPr/>
          <p:nvPr/>
        </p:nvSpPr>
        <p:spPr>
          <a:xfrm>
            <a:off x="575" y="6723575"/>
            <a:ext cx="6137400" cy="139200"/>
          </a:xfrm>
          <a:prstGeom prst="rect">
            <a:avLst/>
          </a:prstGeom>
          <a:solidFill>
            <a:srgbClr val="EB6E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4" name="Google Shape;184;g8706749a26_0_50"/>
          <p:cNvSpPr txBox="1"/>
          <p:nvPr/>
        </p:nvSpPr>
        <p:spPr>
          <a:xfrm>
            <a:off x="5537200" y="-171450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g8706749a26_0_50"/>
          <p:cNvSpPr/>
          <p:nvPr/>
        </p:nvSpPr>
        <p:spPr>
          <a:xfrm>
            <a:off x="-383804" y="-2758"/>
            <a:ext cx="389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6" name="Google Shape;186;g8706749a26_0_50"/>
          <p:cNvPicPr preferRelativeResize="0"/>
          <p:nvPr/>
        </p:nvPicPr>
        <p:blipFill rotWithShape="1">
          <a:blip r:embed="rId4">
            <a:alphaModFix/>
          </a:blip>
          <a:srcRect/>
          <a:stretch/>
        </p:blipFill>
        <p:spPr>
          <a:xfrm>
            <a:off x="707234" y="637951"/>
            <a:ext cx="1967236" cy="1529395"/>
          </a:xfrm>
          <a:prstGeom prst="rect">
            <a:avLst/>
          </a:prstGeom>
          <a:noFill/>
          <a:ln>
            <a:noFill/>
          </a:ln>
        </p:spPr>
      </p:pic>
      <p:pic>
        <p:nvPicPr>
          <p:cNvPr id="2" name="Picture 1"/>
          <p:cNvPicPr>
            <a:picLocks noChangeAspect="1"/>
          </p:cNvPicPr>
          <p:nvPr/>
        </p:nvPicPr>
        <p:blipFill>
          <a:blip r:embed="rId5"/>
          <a:stretch>
            <a:fillRect/>
          </a:stretch>
        </p:blipFill>
        <p:spPr>
          <a:xfrm>
            <a:off x="6557796" y="128897"/>
            <a:ext cx="5508674" cy="659469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8706749a26_0_72"/>
          <p:cNvSpPr txBox="1"/>
          <p:nvPr/>
        </p:nvSpPr>
        <p:spPr>
          <a:xfrm>
            <a:off x="2356700" y="767100"/>
            <a:ext cx="9111300" cy="1317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4400"/>
              <a:buFont typeface="Arial"/>
              <a:buNone/>
            </a:pPr>
            <a:r>
              <a:rPr lang="en-CA" sz="4400" b="1" i="1" u="none" strike="noStrike" cap="none">
                <a:solidFill>
                  <a:schemeClr val="lt1"/>
                </a:solidFill>
                <a:latin typeface="Calibri"/>
                <a:ea typeface="Calibri"/>
                <a:cs typeface="Calibri"/>
                <a:sym typeface="Calibri"/>
              </a:rPr>
              <a:t>A turn</a:t>
            </a:r>
            <a:r>
              <a:rPr lang="en-CA" sz="4800" b="1" i="1" u="none" strike="noStrike" cap="none">
                <a:solidFill>
                  <a:schemeClr val="lt1"/>
                </a:solidFill>
                <a:latin typeface="Calibri"/>
                <a:ea typeface="Calibri"/>
                <a:cs typeface="Calibri"/>
                <a:sym typeface="Calibri"/>
              </a:rPr>
              <a:t>-</a:t>
            </a:r>
            <a:r>
              <a:rPr lang="en-CA" sz="4800" b="1">
                <a:solidFill>
                  <a:srgbClr val="0070C0"/>
                </a:solidFill>
                <a:latin typeface="Hind"/>
                <a:ea typeface="Hind"/>
                <a:cs typeface="Hind"/>
                <a:sym typeface="Hind"/>
              </a:rPr>
              <a:t>Terms and Procedures 1</a:t>
            </a:r>
            <a:endParaRPr sz="4800" b="1" i="0" u="none" strike="noStrike" cap="none">
              <a:solidFill>
                <a:schemeClr val="lt1"/>
              </a:solidFill>
              <a:latin typeface="Open Sans"/>
              <a:ea typeface="Open Sans"/>
              <a:cs typeface="Open Sans"/>
              <a:sym typeface="Open Sans"/>
            </a:endParaRPr>
          </a:p>
        </p:txBody>
      </p:sp>
      <p:sp>
        <p:nvSpPr>
          <p:cNvPr id="192" name="Google Shape;192;g8706749a26_0_72"/>
          <p:cNvSpPr/>
          <p:nvPr/>
        </p:nvSpPr>
        <p:spPr>
          <a:xfrm>
            <a:off x="6137975" y="6723575"/>
            <a:ext cx="6054000" cy="139200"/>
          </a:xfrm>
          <a:prstGeom prst="rect">
            <a:avLst/>
          </a:prstGeom>
          <a:solidFill>
            <a:srgbClr val="5B9B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3" name="Google Shape;193;g8706749a26_0_72"/>
          <p:cNvSpPr/>
          <p:nvPr/>
        </p:nvSpPr>
        <p:spPr>
          <a:xfrm>
            <a:off x="575" y="6723575"/>
            <a:ext cx="6137400" cy="139200"/>
          </a:xfrm>
          <a:prstGeom prst="rect">
            <a:avLst/>
          </a:prstGeom>
          <a:solidFill>
            <a:srgbClr val="EB6E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4" name="Google Shape;194;g8706749a26_0_72"/>
          <p:cNvSpPr txBox="1"/>
          <p:nvPr/>
        </p:nvSpPr>
        <p:spPr>
          <a:xfrm>
            <a:off x="5537200" y="-171450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 name="Google Shape;195;g8706749a26_0_72"/>
          <p:cNvSpPr/>
          <p:nvPr/>
        </p:nvSpPr>
        <p:spPr>
          <a:xfrm>
            <a:off x="10" y="-134413"/>
            <a:ext cx="389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6" name="Google Shape;196;g8706749a26_0_72"/>
          <p:cNvPicPr preferRelativeResize="0"/>
          <p:nvPr/>
        </p:nvPicPr>
        <p:blipFill rotWithShape="1">
          <a:blip r:embed="rId3">
            <a:alphaModFix/>
          </a:blip>
          <a:srcRect/>
          <a:stretch/>
        </p:blipFill>
        <p:spPr>
          <a:xfrm>
            <a:off x="707234" y="637951"/>
            <a:ext cx="1967236" cy="1529395"/>
          </a:xfrm>
          <a:prstGeom prst="rect">
            <a:avLst/>
          </a:prstGeom>
          <a:noFill/>
          <a:ln>
            <a:noFill/>
          </a:ln>
        </p:spPr>
      </p:pic>
      <p:sp>
        <p:nvSpPr>
          <p:cNvPr id="197" name="Google Shape;197;g8706749a26_0_72"/>
          <p:cNvSpPr txBox="1"/>
          <p:nvPr/>
        </p:nvSpPr>
        <p:spPr>
          <a:xfrm>
            <a:off x="1099800" y="2084100"/>
            <a:ext cx="10524300" cy="4078800"/>
          </a:xfrm>
          <a:prstGeom prst="rect">
            <a:avLst/>
          </a:prstGeom>
          <a:noFill/>
          <a:ln>
            <a:noFill/>
          </a:ln>
        </p:spPr>
        <p:txBody>
          <a:bodyPr spcFirstLastPara="1" wrap="square" lIns="91425" tIns="45700" rIns="91425" bIns="45700" anchor="t" anchorCtr="0">
            <a:noAutofit/>
          </a:bodyPr>
          <a:lstStyle/>
          <a:p>
            <a:pPr marL="0" marR="101600" lvl="0" indent="0" algn="l" rtl="0">
              <a:lnSpc>
                <a:spcPct val="112000"/>
              </a:lnSpc>
              <a:spcBef>
                <a:spcPts val="1000"/>
              </a:spcBef>
              <a:spcAft>
                <a:spcPts val="0"/>
              </a:spcAft>
              <a:buClr>
                <a:schemeClr val="dk1"/>
              </a:buClr>
              <a:buSzPts val="1100"/>
              <a:buFont typeface="Arial"/>
              <a:buNone/>
            </a:pPr>
            <a:r>
              <a:rPr lang="en-CA" sz="1700">
                <a:solidFill>
                  <a:srgbClr val="4F81BD"/>
                </a:solidFill>
                <a:highlight>
                  <a:srgbClr val="FFFFFF"/>
                </a:highlight>
                <a:latin typeface="Hind SemiBold"/>
                <a:ea typeface="Hind SemiBold"/>
                <a:cs typeface="Hind SemiBold"/>
                <a:sym typeface="Hind SemiBold"/>
              </a:rPr>
              <a:t>SESSION LOG:</a:t>
            </a:r>
            <a:r>
              <a:rPr lang="en-CA" sz="1550">
                <a:solidFill>
                  <a:srgbClr val="3B4043"/>
                </a:solidFill>
                <a:latin typeface="Hind SemiBold"/>
                <a:ea typeface="Hind SemiBold"/>
                <a:cs typeface="Hind SemiBold"/>
                <a:sym typeface="Hind SemiBold"/>
              </a:rPr>
              <a:t> </a:t>
            </a:r>
            <a:r>
              <a:rPr lang="en-CA" sz="1550">
                <a:solidFill>
                  <a:srgbClr val="3B4043"/>
                </a:solidFill>
                <a:latin typeface="Hind"/>
                <a:ea typeface="Hind"/>
                <a:cs typeface="Hind"/>
                <a:sym typeface="Hind"/>
              </a:rPr>
              <a:t> The instructor will complete a session log report for every tutoring session. This information will keep everyone (Director, other instructors, and parents) up to date on student progress. </a:t>
            </a:r>
            <a:endParaRPr sz="1550">
              <a:solidFill>
                <a:srgbClr val="3B4043"/>
              </a:solidFill>
              <a:latin typeface="Hind"/>
              <a:ea typeface="Hind"/>
              <a:cs typeface="Hind"/>
              <a:sym typeface="Hind"/>
            </a:endParaRPr>
          </a:p>
          <a:p>
            <a:pPr marL="0" marR="101600" lvl="0" indent="0" algn="l" rtl="0">
              <a:lnSpc>
                <a:spcPct val="112000"/>
              </a:lnSpc>
              <a:spcBef>
                <a:spcPts val="600"/>
              </a:spcBef>
              <a:spcAft>
                <a:spcPts val="0"/>
              </a:spcAft>
              <a:buClr>
                <a:schemeClr val="dk1"/>
              </a:buClr>
              <a:buSzPts val="1100"/>
              <a:buFont typeface="Arial"/>
              <a:buNone/>
            </a:pPr>
            <a:r>
              <a:rPr lang="en-CA" sz="1700">
                <a:solidFill>
                  <a:srgbClr val="4F81BD"/>
                </a:solidFill>
                <a:highlight>
                  <a:srgbClr val="FFFFFF"/>
                </a:highlight>
                <a:latin typeface="Hind SemiBold"/>
                <a:ea typeface="Hind SemiBold"/>
                <a:cs typeface="Hind SemiBold"/>
                <a:sym typeface="Hind SemiBold"/>
              </a:rPr>
              <a:t>TEACHER COMMUNICATION</a:t>
            </a:r>
            <a:r>
              <a:rPr lang="en-CA" sz="1550" b="1">
                <a:solidFill>
                  <a:schemeClr val="dk1"/>
                </a:solidFill>
                <a:latin typeface="Hind"/>
                <a:ea typeface="Hind"/>
                <a:cs typeface="Hind"/>
                <a:sym typeface="Hind"/>
              </a:rPr>
              <a:t>:</a:t>
            </a:r>
            <a:r>
              <a:rPr lang="en-CA" sz="1550">
                <a:solidFill>
                  <a:schemeClr val="dk1"/>
                </a:solidFill>
                <a:latin typeface="Hind"/>
                <a:ea typeface="Hind"/>
                <a:cs typeface="Hind"/>
                <a:sym typeface="Hind"/>
              </a:rPr>
              <a:t> We support school  instruction and teachers.  Tutors can take teacher direction. </a:t>
            </a:r>
            <a:endParaRPr sz="1550">
              <a:solidFill>
                <a:schemeClr val="dk1"/>
              </a:solidFill>
              <a:latin typeface="Hind"/>
              <a:ea typeface="Hind"/>
              <a:cs typeface="Hind"/>
              <a:sym typeface="Hind"/>
            </a:endParaRPr>
          </a:p>
          <a:p>
            <a:pPr marL="0" marR="101600" lvl="0" indent="0" algn="l" rtl="0">
              <a:lnSpc>
                <a:spcPct val="112000"/>
              </a:lnSpc>
              <a:spcBef>
                <a:spcPts val="600"/>
              </a:spcBef>
              <a:spcAft>
                <a:spcPts val="0"/>
              </a:spcAft>
              <a:buClr>
                <a:schemeClr val="dk1"/>
              </a:buClr>
              <a:buSzPts val="1100"/>
              <a:buFont typeface="Arial"/>
              <a:buNone/>
            </a:pPr>
            <a:r>
              <a:rPr lang="en-CA" sz="1700">
                <a:solidFill>
                  <a:srgbClr val="4F81BD"/>
                </a:solidFill>
                <a:highlight>
                  <a:srgbClr val="FFFFFF"/>
                </a:highlight>
                <a:latin typeface="Hind SemiBold"/>
                <a:ea typeface="Hind SemiBold"/>
                <a:cs typeface="Hind SemiBold"/>
                <a:sym typeface="Hind SemiBold"/>
              </a:rPr>
              <a:t>RESOURCES: </a:t>
            </a:r>
            <a:r>
              <a:rPr lang="en-CA" sz="1550">
                <a:solidFill>
                  <a:schemeClr val="dk1"/>
                </a:solidFill>
                <a:latin typeface="Hind"/>
                <a:ea typeface="Hind"/>
                <a:cs typeface="Hind"/>
                <a:sym typeface="Hind"/>
              </a:rPr>
              <a:t> We carry a large selection of workbooks and materials to support session content. Minimal costs cover the workbook cost and shipping.  Workbooks are non-refundable.</a:t>
            </a:r>
            <a:endParaRPr sz="1550">
              <a:solidFill>
                <a:schemeClr val="dk1"/>
              </a:solidFill>
              <a:latin typeface="Hind"/>
              <a:ea typeface="Hind"/>
              <a:cs typeface="Hind"/>
              <a:sym typeface="Hind"/>
            </a:endParaRPr>
          </a:p>
          <a:p>
            <a:pPr marL="0" marR="101600" lvl="0" indent="0" algn="l" rtl="0">
              <a:lnSpc>
                <a:spcPct val="112000"/>
              </a:lnSpc>
              <a:spcBef>
                <a:spcPts val="600"/>
              </a:spcBef>
              <a:spcAft>
                <a:spcPts val="0"/>
              </a:spcAft>
              <a:buClr>
                <a:schemeClr val="dk1"/>
              </a:buClr>
              <a:buSzPts val="1100"/>
              <a:buFont typeface="Arial"/>
              <a:buNone/>
            </a:pPr>
            <a:r>
              <a:rPr lang="en-CA" sz="1700">
                <a:solidFill>
                  <a:srgbClr val="4F81BD"/>
                </a:solidFill>
                <a:highlight>
                  <a:srgbClr val="FFFFFF"/>
                </a:highlight>
                <a:latin typeface="Hind SemiBold"/>
                <a:ea typeface="Hind SemiBold"/>
                <a:cs typeface="Hind SemiBold"/>
                <a:sym typeface="Hind SemiBold"/>
              </a:rPr>
              <a:t>SESSION PREPARATION</a:t>
            </a:r>
            <a:r>
              <a:rPr lang="en-CA" sz="1700" b="1">
                <a:solidFill>
                  <a:srgbClr val="4F81BD"/>
                </a:solidFill>
                <a:highlight>
                  <a:srgbClr val="FFFFFF"/>
                </a:highlight>
                <a:latin typeface="Hind"/>
                <a:ea typeface="Hind"/>
                <a:cs typeface="Hind"/>
                <a:sym typeface="Hind"/>
              </a:rPr>
              <a:t>:</a:t>
            </a:r>
            <a:r>
              <a:rPr lang="en-CA" sz="1550">
                <a:solidFill>
                  <a:schemeClr val="dk1"/>
                </a:solidFill>
                <a:latin typeface="Hind"/>
                <a:ea typeface="Hind"/>
                <a:cs typeface="Hind"/>
                <a:sym typeface="Hind"/>
              </a:rPr>
              <a:t>  Please have the following available for each session: All relevant text and note books, returned tests, homework and daily planner.</a:t>
            </a:r>
            <a:endParaRPr sz="1550">
              <a:solidFill>
                <a:schemeClr val="dk1"/>
              </a:solidFill>
              <a:latin typeface="Hind"/>
              <a:ea typeface="Hind"/>
              <a:cs typeface="Hind"/>
              <a:sym typeface="Hind"/>
            </a:endParaRPr>
          </a:p>
          <a:p>
            <a:pPr marL="0" marR="101600" lvl="0" indent="0" algn="l" rtl="0">
              <a:lnSpc>
                <a:spcPct val="112000"/>
              </a:lnSpc>
              <a:spcBef>
                <a:spcPts val="600"/>
              </a:spcBef>
              <a:spcAft>
                <a:spcPts val="0"/>
              </a:spcAft>
              <a:buClr>
                <a:schemeClr val="dk1"/>
              </a:buClr>
              <a:buSzPts val="1100"/>
              <a:buFont typeface="Arial"/>
              <a:buNone/>
            </a:pPr>
            <a:r>
              <a:rPr lang="en-CA" sz="1700">
                <a:solidFill>
                  <a:srgbClr val="4F81BD"/>
                </a:solidFill>
                <a:highlight>
                  <a:srgbClr val="FFFFFF"/>
                </a:highlight>
                <a:latin typeface="Hind SemiBold"/>
                <a:ea typeface="Hind SemiBold"/>
                <a:cs typeface="Hind SemiBold"/>
                <a:sym typeface="Hind SemiBold"/>
              </a:rPr>
              <a:t>NEW SEMESTER</a:t>
            </a:r>
            <a:r>
              <a:rPr lang="en-CA" sz="1700" b="1">
                <a:solidFill>
                  <a:srgbClr val="4F81BD"/>
                </a:solidFill>
                <a:highlight>
                  <a:srgbClr val="FFFFFF"/>
                </a:highlight>
                <a:latin typeface="Hind"/>
                <a:ea typeface="Hind"/>
                <a:cs typeface="Hind"/>
                <a:sym typeface="Hind"/>
              </a:rPr>
              <a:t>:</a:t>
            </a:r>
            <a:r>
              <a:rPr lang="en-CA" sz="1550">
                <a:solidFill>
                  <a:schemeClr val="dk1"/>
                </a:solidFill>
                <a:latin typeface="Hind"/>
                <a:ea typeface="Hind"/>
                <a:cs typeface="Hind"/>
                <a:sym typeface="Hind"/>
              </a:rPr>
              <a:t> When you know what courses your student will be taking in a new semester, contact us so we can confirm your tutor match, update tutoring goals, provide new support materials, and coordinate scheduling. Please contact us two weeks or more before your desired start date.</a:t>
            </a:r>
            <a:endParaRPr sz="1550">
              <a:solidFill>
                <a:schemeClr val="dk1"/>
              </a:solidFill>
              <a:latin typeface="Hind"/>
              <a:ea typeface="Hind"/>
              <a:cs typeface="Hind"/>
              <a:sym typeface="Hind"/>
            </a:endParaRPr>
          </a:p>
          <a:p>
            <a:pPr marL="0" marR="101600" lvl="0" indent="0" algn="l" rtl="0">
              <a:lnSpc>
                <a:spcPct val="112000"/>
              </a:lnSpc>
              <a:spcBef>
                <a:spcPts val="600"/>
              </a:spcBef>
              <a:spcAft>
                <a:spcPts val="0"/>
              </a:spcAft>
              <a:buClr>
                <a:schemeClr val="dk1"/>
              </a:buClr>
              <a:buSzPts val="1100"/>
              <a:buFont typeface="Arial"/>
              <a:buNone/>
            </a:pPr>
            <a:r>
              <a:rPr lang="en-CA" sz="1700">
                <a:solidFill>
                  <a:srgbClr val="4F81BD"/>
                </a:solidFill>
                <a:highlight>
                  <a:srgbClr val="FFFFFF"/>
                </a:highlight>
                <a:latin typeface="Hind SemiBold"/>
                <a:ea typeface="Hind SemiBold"/>
                <a:cs typeface="Hind SemiBold"/>
                <a:sym typeface="Hind SemiBold"/>
              </a:rPr>
              <a:t>SESSION CANCELLATION:</a:t>
            </a:r>
            <a:r>
              <a:rPr lang="en-CA" sz="1550">
                <a:solidFill>
                  <a:schemeClr val="dk1"/>
                </a:solidFill>
                <a:latin typeface="Hind"/>
                <a:ea typeface="Hind"/>
                <a:cs typeface="Hind"/>
                <a:sym typeface="Hind"/>
              </a:rPr>
              <a:t>  You must call your tutor 24 hours in advance to cancel a session, or you will be charged 1 hour at your regular tutoring rate.</a:t>
            </a:r>
            <a:endParaRPr sz="1550">
              <a:solidFill>
                <a:schemeClr val="dk1"/>
              </a:solidFill>
              <a:latin typeface="Hind"/>
              <a:ea typeface="Hind"/>
              <a:cs typeface="Hind"/>
              <a:sym typeface="Hind"/>
            </a:endParaRPr>
          </a:p>
          <a:p>
            <a:pPr marL="457200" marR="0" lvl="0" indent="0" algn="l" rtl="0">
              <a:lnSpc>
                <a:spcPct val="115000"/>
              </a:lnSpc>
              <a:spcBef>
                <a:spcPts val="600"/>
              </a:spcBef>
              <a:spcAft>
                <a:spcPts val="0"/>
              </a:spcAft>
              <a:buNone/>
            </a:pPr>
            <a:endParaRPr sz="4800" b="0" i="0" u="none" strike="noStrike" cap="none">
              <a:solidFill>
                <a:srgbClr val="0070C0"/>
              </a:solidFill>
              <a:latin typeface="Hind Medium"/>
              <a:ea typeface="Hind Medium"/>
              <a:cs typeface="Hind Medium"/>
              <a:sym typeface="Hind Medium"/>
            </a:endParaRPr>
          </a:p>
          <a:p>
            <a:pPr marL="914400" marR="0" lvl="0" indent="0" algn="l" rtl="0">
              <a:lnSpc>
                <a:spcPct val="100000"/>
              </a:lnSpc>
              <a:spcBef>
                <a:spcPts val="1200"/>
              </a:spcBef>
              <a:spcAft>
                <a:spcPts val="0"/>
              </a:spcAft>
              <a:buClr>
                <a:srgbClr val="000000"/>
              </a:buClr>
              <a:buSzPts val="3600"/>
              <a:buFont typeface="Arial"/>
              <a:buNone/>
            </a:pPr>
            <a:endParaRPr sz="3600" b="1" i="0" u="none" strike="noStrike" cap="none">
              <a:solidFill>
                <a:srgbClr val="0077C0"/>
              </a:solidFill>
              <a:latin typeface="Hind"/>
              <a:ea typeface="Hind"/>
              <a:cs typeface="Hind"/>
              <a:sym typeface="Hind"/>
            </a:endParaRPr>
          </a:p>
          <a:p>
            <a:pPr marL="457200" marR="0" lvl="0" indent="0" algn="l" rtl="0">
              <a:lnSpc>
                <a:spcPct val="100000"/>
              </a:lnSpc>
              <a:spcBef>
                <a:spcPts val="12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8706749a26_0_117"/>
          <p:cNvSpPr txBox="1"/>
          <p:nvPr/>
        </p:nvSpPr>
        <p:spPr>
          <a:xfrm>
            <a:off x="2356700" y="767100"/>
            <a:ext cx="9111300" cy="1317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4400"/>
              <a:buFont typeface="Arial"/>
              <a:buNone/>
            </a:pPr>
            <a:r>
              <a:rPr lang="en-CA" sz="4400" b="1" i="1" u="none" strike="noStrike" cap="none">
                <a:solidFill>
                  <a:schemeClr val="lt1"/>
                </a:solidFill>
                <a:latin typeface="Calibri"/>
                <a:ea typeface="Calibri"/>
                <a:cs typeface="Calibri"/>
                <a:sym typeface="Calibri"/>
              </a:rPr>
              <a:t>A turn</a:t>
            </a:r>
            <a:r>
              <a:rPr lang="en-CA" sz="4800" b="1" i="1" u="none" strike="noStrike" cap="none">
                <a:solidFill>
                  <a:schemeClr val="lt1"/>
                </a:solidFill>
                <a:latin typeface="Calibri"/>
                <a:ea typeface="Calibri"/>
                <a:cs typeface="Calibri"/>
                <a:sym typeface="Calibri"/>
              </a:rPr>
              <a:t>-</a:t>
            </a:r>
            <a:r>
              <a:rPr lang="en-CA" sz="4800" b="1">
                <a:solidFill>
                  <a:srgbClr val="0070C0"/>
                </a:solidFill>
                <a:latin typeface="Hind"/>
                <a:ea typeface="Hind"/>
                <a:cs typeface="Hind"/>
                <a:sym typeface="Hind"/>
              </a:rPr>
              <a:t>Terms and Procedures 2</a:t>
            </a:r>
            <a:endParaRPr sz="4800" b="1" i="0" u="none" strike="noStrike" cap="none">
              <a:solidFill>
                <a:schemeClr val="lt1"/>
              </a:solidFill>
              <a:latin typeface="Open Sans"/>
              <a:ea typeface="Open Sans"/>
              <a:cs typeface="Open Sans"/>
              <a:sym typeface="Open Sans"/>
            </a:endParaRPr>
          </a:p>
        </p:txBody>
      </p:sp>
      <p:sp>
        <p:nvSpPr>
          <p:cNvPr id="203" name="Google Shape;203;g8706749a26_0_117"/>
          <p:cNvSpPr/>
          <p:nvPr/>
        </p:nvSpPr>
        <p:spPr>
          <a:xfrm>
            <a:off x="6137975" y="6723575"/>
            <a:ext cx="6054000" cy="139200"/>
          </a:xfrm>
          <a:prstGeom prst="rect">
            <a:avLst/>
          </a:prstGeom>
          <a:solidFill>
            <a:srgbClr val="5B9B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4" name="Google Shape;204;g8706749a26_0_117"/>
          <p:cNvSpPr/>
          <p:nvPr/>
        </p:nvSpPr>
        <p:spPr>
          <a:xfrm>
            <a:off x="575" y="6723575"/>
            <a:ext cx="6137400" cy="139200"/>
          </a:xfrm>
          <a:prstGeom prst="rect">
            <a:avLst/>
          </a:prstGeom>
          <a:solidFill>
            <a:srgbClr val="EB6E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5" name="Google Shape;205;g8706749a26_0_117"/>
          <p:cNvSpPr txBox="1"/>
          <p:nvPr/>
        </p:nvSpPr>
        <p:spPr>
          <a:xfrm>
            <a:off x="5537200" y="-171450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6" name="Google Shape;206;g8706749a26_0_117"/>
          <p:cNvSpPr/>
          <p:nvPr/>
        </p:nvSpPr>
        <p:spPr>
          <a:xfrm>
            <a:off x="10" y="-134413"/>
            <a:ext cx="389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7" name="Google Shape;207;g8706749a26_0_117"/>
          <p:cNvPicPr preferRelativeResize="0"/>
          <p:nvPr/>
        </p:nvPicPr>
        <p:blipFill rotWithShape="1">
          <a:blip r:embed="rId3">
            <a:alphaModFix/>
          </a:blip>
          <a:srcRect/>
          <a:stretch/>
        </p:blipFill>
        <p:spPr>
          <a:xfrm>
            <a:off x="707234" y="637951"/>
            <a:ext cx="1967236" cy="1529395"/>
          </a:xfrm>
          <a:prstGeom prst="rect">
            <a:avLst/>
          </a:prstGeom>
          <a:noFill/>
          <a:ln>
            <a:noFill/>
          </a:ln>
        </p:spPr>
      </p:pic>
      <p:sp>
        <p:nvSpPr>
          <p:cNvPr id="208" name="Google Shape;208;g8706749a26_0_117"/>
          <p:cNvSpPr txBox="1"/>
          <p:nvPr/>
        </p:nvSpPr>
        <p:spPr>
          <a:xfrm>
            <a:off x="1099800" y="2310575"/>
            <a:ext cx="10524300" cy="3852300"/>
          </a:xfrm>
          <a:prstGeom prst="rect">
            <a:avLst/>
          </a:prstGeom>
          <a:noFill/>
          <a:ln>
            <a:noFill/>
          </a:ln>
        </p:spPr>
        <p:txBody>
          <a:bodyPr spcFirstLastPara="1" wrap="square" lIns="91425" tIns="45700" rIns="91425" bIns="45700" anchor="t" anchorCtr="0">
            <a:noAutofit/>
          </a:bodyPr>
          <a:lstStyle/>
          <a:p>
            <a:pPr marL="0" marR="101600" lvl="0" indent="0" algn="l" rtl="0">
              <a:lnSpc>
                <a:spcPct val="112000"/>
              </a:lnSpc>
              <a:spcBef>
                <a:spcPts val="0"/>
              </a:spcBef>
              <a:spcAft>
                <a:spcPts val="0"/>
              </a:spcAft>
              <a:buClr>
                <a:schemeClr val="dk1"/>
              </a:buClr>
              <a:buSzPts val="1100"/>
              <a:buFont typeface="Arial"/>
              <a:buNone/>
            </a:pPr>
            <a:r>
              <a:rPr lang="en-CA" sz="1700">
                <a:solidFill>
                  <a:srgbClr val="4F81BD"/>
                </a:solidFill>
                <a:highlight>
                  <a:srgbClr val="FFFFFF"/>
                </a:highlight>
                <a:latin typeface="Hind SemiBold"/>
                <a:ea typeface="Hind SemiBold"/>
                <a:cs typeface="Hind SemiBold"/>
                <a:sym typeface="Hind SemiBold"/>
              </a:rPr>
              <a:t>SCHEDULE CHANGES:</a:t>
            </a:r>
            <a:r>
              <a:rPr lang="en-CA" sz="1550">
                <a:solidFill>
                  <a:schemeClr val="dk1"/>
                </a:solidFill>
                <a:latin typeface="Hind"/>
                <a:ea typeface="Hind"/>
                <a:cs typeface="Hind"/>
                <a:sym typeface="Hind"/>
              </a:rPr>
              <a:t>  Notify the office if you want to change your tutoring schedule.  If your schedule changes, or if you would like to increase/decrease your tutoring hours per week, contact our office so we can reassess your student plan.  You will need to maintain a consistent appointment time to retain a tutor’s services.</a:t>
            </a:r>
            <a:endParaRPr sz="1550">
              <a:solidFill>
                <a:schemeClr val="dk1"/>
              </a:solidFill>
              <a:latin typeface="Hind"/>
              <a:ea typeface="Hind"/>
              <a:cs typeface="Hind"/>
              <a:sym typeface="Hind"/>
            </a:endParaRPr>
          </a:p>
          <a:p>
            <a:pPr marL="0" marR="101600" lvl="0" indent="0" algn="l" rtl="0">
              <a:lnSpc>
                <a:spcPct val="112000"/>
              </a:lnSpc>
              <a:spcBef>
                <a:spcPts val="600"/>
              </a:spcBef>
              <a:spcAft>
                <a:spcPts val="0"/>
              </a:spcAft>
              <a:buClr>
                <a:schemeClr val="dk1"/>
              </a:buClr>
              <a:buSzPts val="1100"/>
              <a:buFont typeface="Arial"/>
              <a:buNone/>
            </a:pPr>
            <a:r>
              <a:rPr lang="en-CA" sz="1700">
                <a:solidFill>
                  <a:srgbClr val="4F81BD"/>
                </a:solidFill>
                <a:highlight>
                  <a:srgbClr val="FFFFFF"/>
                </a:highlight>
                <a:latin typeface="Hind SemiBold"/>
                <a:ea typeface="Hind SemiBold"/>
                <a:cs typeface="Hind SemiBold"/>
                <a:sym typeface="Hind SemiBold"/>
              </a:rPr>
              <a:t>REMATCHES:</a:t>
            </a:r>
            <a:r>
              <a:rPr lang="en-CA" sz="1550">
                <a:solidFill>
                  <a:schemeClr val="dk1"/>
                </a:solidFill>
                <a:latin typeface="Hind"/>
                <a:ea typeface="Hind"/>
                <a:cs typeface="Hind"/>
                <a:sym typeface="Hind"/>
              </a:rPr>
              <a:t>  We do not guarantee the same tutor for the duration of your enrollment. It is normal for a tutor change to occur at the beginning of a new semester or school year or if your tutor experiences a personal emergency or unexpected change of schedule.  The benefit of working with SIE is that we can match a new tutor for you with minimal interruption. You may also request a rematch if you feel your tutor isn’t a good fit for your student.</a:t>
            </a:r>
            <a:endParaRPr sz="1550">
              <a:solidFill>
                <a:schemeClr val="dk1"/>
              </a:solidFill>
              <a:latin typeface="Hind"/>
              <a:ea typeface="Hind"/>
              <a:cs typeface="Hind"/>
              <a:sym typeface="Hind"/>
            </a:endParaRPr>
          </a:p>
          <a:p>
            <a:pPr marL="0" marR="101600" lvl="0" indent="0" algn="l" rtl="0">
              <a:lnSpc>
                <a:spcPct val="112000"/>
              </a:lnSpc>
              <a:spcBef>
                <a:spcPts val="600"/>
              </a:spcBef>
              <a:spcAft>
                <a:spcPts val="0"/>
              </a:spcAft>
              <a:buClr>
                <a:schemeClr val="dk1"/>
              </a:buClr>
              <a:buSzPts val="1100"/>
              <a:buFont typeface="Arial"/>
              <a:buNone/>
            </a:pPr>
            <a:r>
              <a:rPr lang="en-CA" sz="1700">
                <a:solidFill>
                  <a:srgbClr val="4F81BD"/>
                </a:solidFill>
                <a:highlight>
                  <a:srgbClr val="FFFFFF"/>
                </a:highlight>
                <a:latin typeface="Hind SemiBold"/>
                <a:ea typeface="Hind SemiBold"/>
                <a:cs typeface="Hind SemiBold"/>
                <a:sym typeface="Hind SemiBold"/>
              </a:rPr>
              <a:t>MATH TUTORING:</a:t>
            </a:r>
            <a:r>
              <a:rPr lang="en-CA" sz="1550">
                <a:solidFill>
                  <a:schemeClr val="dk1"/>
                </a:solidFill>
                <a:latin typeface="Hind"/>
                <a:ea typeface="Hind"/>
                <a:cs typeface="Hind"/>
                <a:sym typeface="Hind"/>
              </a:rPr>
              <a:t>  Different teachers have different methods. Even a brilliant math tutor may need to review before teaching a particular math concept. This does not mean that the tutor is unfamiliar with course content. We recommend emailing your tutor prior to the session with unit information. </a:t>
            </a:r>
            <a:endParaRPr sz="1550">
              <a:solidFill>
                <a:schemeClr val="dk1"/>
              </a:solidFill>
              <a:latin typeface="Hind"/>
              <a:ea typeface="Hind"/>
              <a:cs typeface="Hind"/>
              <a:sym typeface="Hind"/>
            </a:endParaRPr>
          </a:p>
          <a:p>
            <a:pPr marL="0" marR="101600" lvl="0" indent="0" algn="l" rtl="0">
              <a:lnSpc>
                <a:spcPct val="112000"/>
              </a:lnSpc>
              <a:spcBef>
                <a:spcPts val="600"/>
              </a:spcBef>
              <a:spcAft>
                <a:spcPts val="0"/>
              </a:spcAft>
              <a:buClr>
                <a:schemeClr val="dk1"/>
              </a:buClr>
              <a:buSzPts val="1100"/>
              <a:buFont typeface="Arial"/>
              <a:buNone/>
            </a:pPr>
            <a:r>
              <a:rPr lang="en-CA" sz="1700">
                <a:solidFill>
                  <a:srgbClr val="4F81BD"/>
                </a:solidFill>
                <a:highlight>
                  <a:srgbClr val="FFFFFF"/>
                </a:highlight>
                <a:latin typeface="Hind SemiBold"/>
                <a:ea typeface="Hind SemiBold"/>
                <a:cs typeface="Hind SemiBold"/>
                <a:sym typeface="Hind SemiBold"/>
              </a:rPr>
              <a:t>PROGRESS:</a:t>
            </a:r>
            <a:r>
              <a:rPr lang="en-CA" sz="1550">
                <a:solidFill>
                  <a:schemeClr val="dk1"/>
                </a:solidFill>
                <a:latin typeface="Hind"/>
                <a:ea typeface="Hind"/>
                <a:cs typeface="Hind"/>
                <a:sym typeface="Hind"/>
              </a:rPr>
              <a:t>  The keys to maximizing student progress are: clear goals, a regular schedule, student discipline, communication, and a compatible tutor match. If you notice a challenge in any of these areas, please contact us.</a:t>
            </a:r>
            <a:endParaRPr sz="2050">
              <a:solidFill>
                <a:srgbClr val="3B4043"/>
              </a:solidFill>
              <a:latin typeface="Hind"/>
              <a:ea typeface="Hind"/>
              <a:cs typeface="Hind"/>
              <a:sym typeface="Hind"/>
            </a:endParaRPr>
          </a:p>
          <a:p>
            <a:pPr marL="457200" marR="0" lvl="0" indent="0" algn="l" rtl="0">
              <a:lnSpc>
                <a:spcPct val="115000"/>
              </a:lnSpc>
              <a:spcBef>
                <a:spcPts val="600"/>
              </a:spcBef>
              <a:spcAft>
                <a:spcPts val="0"/>
              </a:spcAft>
              <a:buNone/>
            </a:pPr>
            <a:endParaRPr sz="4800" b="0" i="0" u="none" strike="noStrike" cap="none">
              <a:solidFill>
                <a:srgbClr val="0070C0"/>
              </a:solidFill>
              <a:latin typeface="Hind Medium"/>
              <a:ea typeface="Hind Medium"/>
              <a:cs typeface="Hind Medium"/>
              <a:sym typeface="Hind Medium"/>
            </a:endParaRPr>
          </a:p>
          <a:p>
            <a:pPr marL="914400" marR="0" lvl="0" indent="0" algn="l" rtl="0">
              <a:lnSpc>
                <a:spcPct val="100000"/>
              </a:lnSpc>
              <a:spcBef>
                <a:spcPts val="1200"/>
              </a:spcBef>
              <a:spcAft>
                <a:spcPts val="0"/>
              </a:spcAft>
              <a:buClr>
                <a:srgbClr val="000000"/>
              </a:buClr>
              <a:buSzPts val="3600"/>
              <a:buFont typeface="Arial"/>
              <a:buNone/>
            </a:pPr>
            <a:endParaRPr sz="3600" b="1" i="0" u="none" strike="noStrike" cap="none">
              <a:solidFill>
                <a:srgbClr val="0077C0"/>
              </a:solidFill>
              <a:latin typeface="Hind"/>
              <a:ea typeface="Hind"/>
              <a:cs typeface="Hind"/>
              <a:sym typeface="Hind"/>
            </a:endParaRPr>
          </a:p>
          <a:p>
            <a:pPr marL="457200" marR="0" lvl="0" indent="0" algn="l" rtl="0">
              <a:lnSpc>
                <a:spcPct val="100000"/>
              </a:lnSpc>
              <a:spcBef>
                <a:spcPts val="12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8706749a26_0_61"/>
          <p:cNvSpPr/>
          <p:nvPr/>
        </p:nvSpPr>
        <p:spPr>
          <a:xfrm>
            <a:off x="6137975" y="6723575"/>
            <a:ext cx="6054000" cy="139200"/>
          </a:xfrm>
          <a:prstGeom prst="rect">
            <a:avLst/>
          </a:prstGeom>
          <a:solidFill>
            <a:srgbClr val="5B9B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4" name="Google Shape;214;g8706749a26_0_61"/>
          <p:cNvSpPr/>
          <p:nvPr/>
        </p:nvSpPr>
        <p:spPr>
          <a:xfrm>
            <a:off x="575" y="6723575"/>
            <a:ext cx="6137400" cy="139200"/>
          </a:xfrm>
          <a:prstGeom prst="rect">
            <a:avLst/>
          </a:prstGeom>
          <a:solidFill>
            <a:srgbClr val="EB6E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5" name="Google Shape;215;g8706749a26_0_61"/>
          <p:cNvSpPr txBox="1"/>
          <p:nvPr/>
        </p:nvSpPr>
        <p:spPr>
          <a:xfrm>
            <a:off x="5537200" y="-171450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6" name="Google Shape;216;g8706749a26_0_61"/>
          <p:cNvSpPr/>
          <p:nvPr/>
        </p:nvSpPr>
        <p:spPr>
          <a:xfrm>
            <a:off x="10" y="-134413"/>
            <a:ext cx="389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7" name="Google Shape;217;g8706749a26_0_61"/>
          <p:cNvPicPr preferRelativeResize="0"/>
          <p:nvPr/>
        </p:nvPicPr>
        <p:blipFill rotWithShape="1">
          <a:blip r:embed="rId3">
            <a:alphaModFix/>
          </a:blip>
          <a:srcRect/>
          <a:stretch/>
        </p:blipFill>
        <p:spPr>
          <a:xfrm>
            <a:off x="707234" y="637951"/>
            <a:ext cx="1967236" cy="1529395"/>
          </a:xfrm>
          <a:prstGeom prst="rect">
            <a:avLst/>
          </a:prstGeom>
          <a:noFill/>
          <a:ln>
            <a:noFill/>
          </a:ln>
        </p:spPr>
      </p:pic>
      <p:sp>
        <p:nvSpPr>
          <p:cNvPr id="218" name="Google Shape;218;g8706749a26_0_61"/>
          <p:cNvSpPr txBox="1"/>
          <p:nvPr/>
        </p:nvSpPr>
        <p:spPr>
          <a:xfrm>
            <a:off x="3721200" y="5075900"/>
            <a:ext cx="7902900" cy="10869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400"/>
              <a:buFont typeface="Arial"/>
              <a:buNone/>
            </a:pPr>
            <a:endParaRPr sz="3200" i="0" u="none" strike="noStrike" cap="none">
              <a:solidFill>
                <a:srgbClr val="0070C0"/>
              </a:solidFill>
              <a:latin typeface="Hind"/>
              <a:ea typeface="Hind"/>
              <a:cs typeface="Hind"/>
              <a:sym typeface="Hind"/>
            </a:endParaRPr>
          </a:p>
          <a:p>
            <a:pPr marL="457200" marR="0" lvl="0" indent="0" algn="l" rtl="0">
              <a:lnSpc>
                <a:spcPct val="115000"/>
              </a:lnSpc>
              <a:spcBef>
                <a:spcPts val="0"/>
              </a:spcBef>
              <a:spcAft>
                <a:spcPts val="0"/>
              </a:spcAft>
              <a:buNone/>
            </a:pPr>
            <a:endParaRPr sz="4800" b="0" i="0" u="none" strike="noStrike" cap="none">
              <a:solidFill>
                <a:srgbClr val="0070C0"/>
              </a:solidFill>
              <a:latin typeface="Hind Medium"/>
              <a:ea typeface="Hind Medium"/>
              <a:cs typeface="Hind Medium"/>
              <a:sym typeface="Hind Medium"/>
            </a:endParaRPr>
          </a:p>
          <a:p>
            <a:pPr marL="914400" marR="0" lvl="0" indent="0" algn="l" rtl="0">
              <a:lnSpc>
                <a:spcPct val="100000"/>
              </a:lnSpc>
              <a:spcBef>
                <a:spcPts val="1200"/>
              </a:spcBef>
              <a:spcAft>
                <a:spcPts val="0"/>
              </a:spcAft>
              <a:buClr>
                <a:srgbClr val="000000"/>
              </a:buClr>
              <a:buSzPts val="3600"/>
              <a:buFont typeface="Arial"/>
              <a:buNone/>
            </a:pPr>
            <a:endParaRPr sz="3600" b="1" i="0" u="none" strike="noStrike" cap="none">
              <a:solidFill>
                <a:srgbClr val="0077C0"/>
              </a:solidFill>
              <a:latin typeface="Hind"/>
              <a:ea typeface="Hind"/>
              <a:cs typeface="Hind"/>
              <a:sym typeface="Hind"/>
            </a:endParaRPr>
          </a:p>
          <a:p>
            <a:pPr marL="457200" marR="0" lvl="0" indent="0" algn="l" rtl="0">
              <a:lnSpc>
                <a:spcPct val="100000"/>
              </a:lnSpc>
              <a:spcBef>
                <a:spcPts val="12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g8706749a26_0_61"/>
          <p:cNvSpPr txBox="1"/>
          <p:nvPr/>
        </p:nvSpPr>
        <p:spPr>
          <a:xfrm>
            <a:off x="1041675" y="2167350"/>
            <a:ext cx="10889700" cy="4482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400"/>
              <a:buFont typeface="Arial"/>
              <a:buNone/>
            </a:pPr>
            <a:endParaRPr sz="2400" b="1" i="0" u="none" strike="noStrike" cap="none">
              <a:solidFill>
                <a:srgbClr val="0070C0"/>
              </a:solidFill>
              <a:latin typeface="Hind"/>
              <a:ea typeface="Hind"/>
              <a:cs typeface="Hind"/>
              <a:sym typeface="Hind"/>
            </a:endParaRPr>
          </a:p>
          <a:p>
            <a:pPr marL="457200" marR="0" lvl="0" indent="-368300" algn="l" rtl="0">
              <a:lnSpc>
                <a:spcPct val="115000"/>
              </a:lnSpc>
              <a:spcBef>
                <a:spcPts val="0"/>
              </a:spcBef>
              <a:spcAft>
                <a:spcPts val="0"/>
              </a:spcAft>
              <a:buClr>
                <a:srgbClr val="0077C0"/>
              </a:buClr>
              <a:buSzPts val="2200"/>
              <a:buFont typeface="Hind Medium"/>
              <a:buAutoNum type="arabicPeriod"/>
            </a:pPr>
            <a:r>
              <a:rPr lang="en-CA" sz="2200" b="1" i="0" u="none" strike="sngStrike" cap="none">
                <a:solidFill>
                  <a:srgbClr val="0070C0"/>
                </a:solidFill>
                <a:latin typeface="Hind"/>
                <a:ea typeface="Hind"/>
                <a:cs typeface="Hind"/>
                <a:sym typeface="Hind"/>
              </a:rPr>
              <a:t>Meet: </a:t>
            </a:r>
            <a:r>
              <a:rPr lang="en-CA" sz="2200" b="0" i="0" u="none" strike="sngStrike" cap="none">
                <a:solidFill>
                  <a:srgbClr val="0070C0"/>
                </a:solidFill>
                <a:latin typeface="Hind"/>
                <a:ea typeface="Hind"/>
                <a:cs typeface="Hind"/>
                <a:sym typeface="Hind"/>
              </a:rPr>
              <a:t>scheduled consultation</a:t>
            </a:r>
            <a:endParaRPr sz="2200" b="0" i="0" u="none" strike="sngStrike" cap="none">
              <a:solidFill>
                <a:srgbClr val="0070C0"/>
              </a:solidFill>
              <a:latin typeface="Hind"/>
              <a:ea typeface="Hind"/>
              <a:cs typeface="Hind"/>
              <a:sym typeface="Hind"/>
            </a:endParaRPr>
          </a:p>
          <a:p>
            <a:pPr marL="457200" marR="0" lvl="0" indent="-368300" algn="l" rtl="0">
              <a:lnSpc>
                <a:spcPct val="115000"/>
              </a:lnSpc>
              <a:spcBef>
                <a:spcPts val="0"/>
              </a:spcBef>
              <a:spcAft>
                <a:spcPts val="0"/>
              </a:spcAft>
              <a:buClr>
                <a:srgbClr val="0077C0"/>
              </a:buClr>
              <a:buSzPts val="2200"/>
              <a:buFont typeface="Hind Medium"/>
              <a:buAutoNum type="arabicPeriod"/>
            </a:pPr>
            <a:r>
              <a:rPr lang="en-CA" sz="2200" b="1" i="0" u="none" strike="sngStrike" cap="none">
                <a:solidFill>
                  <a:srgbClr val="0070C0"/>
                </a:solidFill>
                <a:latin typeface="Hind"/>
                <a:ea typeface="Hind"/>
                <a:cs typeface="Hind"/>
                <a:sym typeface="Hind"/>
              </a:rPr>
              <a:t>Make a plan: </a:t>
            </a:r>
            <a:r>
              <a:rPr lang="en-CA" sz="2200" b="0" i="0" u="none" strike="sngStrike" cap="none">
                <a:solidFill>
                  <a:srgbClr val="0070C0"/>
                </a:solidFill>
                <a:latin typeface="Hind"/>
                <a:ea typeface="Hind"/>
                <a:cs typeface="Hind"/>
                <a:sym typeface="Hind"/>
              </a:rPr>
              <a:t> We evaluate your student’s needs and goals.  Then we make a plan to help your student reach those goals.</a:t>
            </a:r>
            <a:endParaRPr sz="2200" b="0" i="0" u="none" strike="sngStrike" cap="none">
              <a:solidFill>
                <a:srgbClr val="0070C0"/>
              </a:solidFill>
              <a:latin typeface="Hind"/>
              <a:ea typeface="Hind"/>
              <a:cs typeface="Hind"/>
              <a:sym typeface="Hind"/>
            </a:endParaRPr>
          </a:p>
          <a:p>
            <a:pPr marL="457200" marR="0" lvl="0" indent="-368300" algn="l" rtl="0">
              <a:lnSpc>
                <a:spcPct val="115000"/>
              </a:lnSpc>
              <a:spcBef>
                <a:spcPts val="0"/>
              </a:spcBef>
              <a:spcAft>
                <a:spcPts val="0"/>
              </a:spcAft>
              <a:buClr>
                <a:srgbClr val="0077C0"/>
              </a:buClr>
              <a:buSzPts val="2200"/>
              <a:buFont typeface="Hind Medium"/>
              <a:buAutoNum type="arabicPeriod"/>
            </a:pPr>
            <a:r>
              <a:rPr lang="en-CA" sz="2200" b="1" i="0" u="none" strike="noStrike" cap="none">
                <a:solidFill>
                  <a:srgbClr val="0070C0"/>
                </a:solidFill>
                <a:latin typeface="Hind"/>
                <a:ea typeface="Hind"/>
                <a:cs typeface="Hind"/>
                <a:sym typeface="Hind"/>
              </a:rPr>
              <a:t>Match:</a:t>
            </a:r>
            <a:r>
              <a:rPr lang="en-CA" sz="2200" b="0" i="0" u="none" strike="noStrike" cap="none">
                <a:solidFill>
                  <a:srgbClr val="0070C0"/>
                </a:solidFill>
                <a:latin typeface="Hind"/>
                <a:ea typeface="Hind"/>
                <a:cs typeface="Hind"/>
                <a:sym typeface="Hind"/>
              </a:rPr>
              <a:t>  We match your student with a tutor that is the best suited for his/her academic needs, personality and learning style.  </a:t>
            </a:r>
            <a:endParaRPr sz="2200" b="0" i="0" u="none" strike="noStrike" cap="none">
              <a:solidFill>
                <a:srgbClr val="0070C0"/>
              </a:solidFill>
              <a:latin typeface="Hind"/>
              <a:ea typeface="Hind"/>
              <a:cs typeface="Hind"/>
              <a:sym typeface="Hind"/>
            </a:endParaRPr>
          </a:p>
          <a:p>
            <a:pPr marL="457200" marR="0" lvl="0" indent="-368300" algn="l" rtl="0">
              <a:lnSpc>
                <a:spcPct val="115000"/>
              </a:lnSpc>
              <a:spcBef>
                <a:spcPts val="0"/>
              </a:spcBef>
              <a:spcAft>
                <a:spcPts val="0"/>
              </a:spcAft>
              <a:buClr>
                <a:srgbClr val="0077C0"/>
              </a:buClr>
              <a:buSzPts val="2200"/>
              <a:buFont typeface="Hind Medium"/>
              <a:buAutoNum type="arabicPeriod"/>
            </a:pPr>
            <a:r>
              <a:rPr lang="en-CA" sz="2200" b="1" i="0" u="none" strike="noStrike" cap="none">
                <a:solidFill>
                  <a:srgbClr val="0070C0"/>
                </a:solidFill>
                <a:latin typeface="Hind"/>
                <a:ea typeface="Hind"/>
                <a:cs typeface="Hind"/>
                <a:sym typeface="Hind"/>
              </a:rPr>
              <a:t>Monitor: </a:t>
            </a:r>
            <a:r>
              <a:rPr lang="en-CA" sz="2200" b="0" i="0" u="none" strike="noStrike" cap="none">
                <a:solidFill>
                  <a:srgbClr val="0070C0"/>
                </a:solidFill>
                <a:latin typeface="Hind"/>
                <a:ea typeface="Hind"/>
                <a:cs typeface="Hind"/>
                <a:sym typeface="Hind"/>
              </a:rPr>
              <a:t>Session Logs are emailed to you after every session. Session Logs allow your School is Easy Director to monitor your students progress at every stage. </a:t>
            </a:r>
            <a:endParaRPr sz="2200" b="0" i="0" u="none" strike="noStrike" cap="none">
              <a:solidFill>
                <a:srgbClr val="0070C0"/>
              </a:solidFill>
              <a:latin typeface="Hind"/>
              <a:ea typeface="Hind"/>
              <a:cs typeface="Hind"/>
              <a:sym typeface="Hind"/>
            </a:endParaRPr>
          </a:p>
          <a:p>
            <a:pPr marL="457200" marR="0" lvl="0" indent="-368300" algn="l" rtl="0">
              <a:lnSpc>
                <a:spcPct val="115000"/>
              </a:lnSpc>
              <a:spcBef>
                <a:spcPts val="0"/>
              </a:spcBef>
              <a:spcAft>
                <a:spcPts val="0"/>
              </a:spcAft>
              <a:buClr>
                <a:srgbClr val="0077C0"/>
              </a:buClr>
              <a:buSzPts val="2200"/>
              <a:buFont typeface="Hind Medium"/>
              <a:buAutoNum type="arabicPeriod"/>
            </a:pPr>
            <a:r>
              <a:rPr lang="en-CA" sz="2200" b="1" i="0" u="none" strike="noStrike" cap="none">
                <a:solidFill>
                  <a:srgbClr val="0070C0"/>
                </a:solidFill>
                <a:latin typeface="Hind"/>
                <a:ea typeface="Hind"/>
                <a:cs typeface="Hind"/>
                <a:sym typeface="Hind"/>
              </a:rPr>
              <a:t>Modify:</a:t>
            </a:r>
            <a:r>
              <a:rPr lang="en-CA" sz="2200" b="0" i="0" u="none" strike="noStrike" cap="none">
                <a:solidFill>
                  <a:srgbClr val="0070C0"/>
                </a:solidFill>
                <a:latin typeface="Hind"/>
                <a:ea typeface="Hind"/>
                <a:cs typeface="Hind"/>
                <a:sym typeface="Hind"/>
              </a:rPr>
              <a:t> As we get to know your student, or as things change, we will suggest modifications to the plan to better address your student’s needs and goals.</a:t>
            </a:r>
            <a:endParaRPr sz="2200" b="0" i="0" u="none" strike="noStrike" cap="none">
              <a:solidFill>
                <a:srgbClr val="0077C0"/>
              </a:solidFill>
              <a:latin typeface="Hind Medium"/>
              <a:ea typeface="Hind Medium"/>
              <a:cs typeface="Hind Medium"/>
              <a:sym typeface="Hind Medium"/>
            </a:endParaRPr>
          </a:p>
          <a:p>
            <a:pPr marL="914400" marR="0" lvl="0" indent="0" algn="l" rtl="0">
              <a:lnSpc>
                <a:spcPct val="100000"/>
              </a:lnSpc>
              <a:spcBef>
                <a:spcPts val="1200"/>
              </a:spcBef>
              <a:spcAft>
                <a:spcPts val="0"/>
              </a:spcAft>
              <a:buClr>
                <a:srgbClr val="000000"/>
              </a:buClr>
              <a:buSzPts val="3600"/>
              <a:buFont typeface="Arial"/>
              <a:buNone/>
            </a:pPr>
            <a:endParaRPr sz="3600" b="1" i="0" u="none" strike="noStrike" cap="none">
              <a:solidFill>
                <a:srgbClr val="0077C0"/>
              </a:solidFill>
              <a:latin typeface="Hind"/>
              <a:ea typeface="Hind"/>
              <a:cs typeface="Hind"/>
              <a:sym typeface="Hind"/>
            </a:endParaRPr>
          </a:p>
          <a:p>
            <a:pPr marL="457200" marR="0" lvl="0" indent="0" algn="l" rtl="0">
              <a:lnSpc>
                <a:spcPct val="100000"/>
              </a:lnSpc>
              <a:spcBef>
                <a:spcPts val="12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g8706749a26_0_61"/>
          <p:cNvSpPr txBox="1"/>
          <p:nvPr/>
        </p:nvSpPr>
        <p:spPr>
          <a:xfrm>
            <a:off x="2356700" y="767100"/>
            <a:ext cx="9111300" cy="1317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400"/>
              <a:buFont typeface="Arial"/>
              <a:buNone/>
            </a:pPr>
            <a:r>
              <a:rPr lang="en-CA" sz="4800" b="1">
                <a:solidFill>
                  <a:srgbClr val="0070C0"/>
                </a:solidFill>
                <a:latin typeface="Hind"/>
                <a:ea typeface="Hind"/>
                <a:cs typeface="Hind"/>
                <a:sym typeface="Hind"/>
              </a:rPr>
              <a:t>Next Steps</a:t>
            </a:r>
            <a:endParaRPr sz="4800" b="1" i="0" u="none" strike="noStrike" cap="none">
              <a:solidFill>
                <a:schemeClr val="lt1"/>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5c0eeceb51_0_0"/>
          <p:cNvSpPr txBox="1"/>
          <p:nvPr/>
        </p:nvSpPr>
        <p:spPr>
          <a:xfrm>
            <a:off x="3069275" y="637951"/>
            <a:ext cx="7902900" cy="90434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4400"/>
              <a:buFont typeface="Arial"/>
              <a:buNone/>
            </a:pPr>
            <a:r>
              <a:rPr lang="en-CA" sz="3000" b="1" i="0" u="none" strike="noStrike" cap="none" dirty="0">
                <a:solidFill>
                  <a:srgbClr val="0070C0"/>
                </a:solidFill>
                <a:latin typeface="Hind"/>
                <a:ea typeface="Hind"/>
                <a:cs typeface="Hind"/>
                <a:sym typeface="Hind"/>
              </a:rPr>
              <a:t>The School Is Easy Process:</a:t>
            </a:r>
            <a:r>
              <a:rPr lang="en-CA" sz="3000" b="0" i="0" u="none" strike="noStrike" cap="none" dirty="0">
                <a:solidFill>
                  <a:srgbClr val="0070C0"/>
                </a:solidFill>
                <a:latin typeface="Hind"/>
                <a:ea typeface="Hind"/>
                <a:cs typeface="Hind"/>
                <a:sym typeface="Hind"/>
              </a:rPr>
              <a:t>  - The 5M’s</a:t>
            </a:r>
            <a:r>
              <a:rPr lang="en-CA" sz="3000" b="1" i="1" u="none" strike="noStrike" cap="none" dirty="0">
                <a:solidFill>
                  <a:schemeClr val="lt1"/>
                </a:solidFill>
                <a:latin typeface="Calibri"/>
                <a:ea typeface="Calibri"/>
                <a:cs typeface="Calibri"/>
                <a:sym typeface="Calibri"/>
              </a:rPr>
              <a:t> </a:t>
            </a:r>
            <a:endParaRPr sz="4400" b="1" i="0" u="none" strike="noStrike" cap="none" dirty="0">
              <a:solidFill>
                <a:schemeClr val="lt1"/>
              </a:solidFill>
              <a:latin typeface="Open Sans"/>
              <a:ea typeface="Open Sans"/>
              <a:cs typeface="Open Sans"/>
              <a:sym typeface="Open Sans"/>
            </a:endParaRPr>
          </a:p>
        </p:txBody>
      </p:sp>
      <p:sp>
        <p:nvSpPr>
          <p:cNvPr id="99" name="Google Shape;99;g5c0eeceb51_0_0"/>
          <p:cNvSpPr/>
          <p:nvPr/>
        </p:nvSpPr>
        <p:spPr>
          <a:xfrm>
            <a:off x="6137975" y="6723575"/>
            <a:ext cx="6054000" cy="139200"/>
          </a:xfrm>
          <a:prstGeom prst="rect">
            <a:avLst/>
          </a:prstGeom>
          <a:solidFill>
            <a:srgbClr val="5B9B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 name="Google Shape;100;g5c0eeceb51_0_0"/>
          <p:cNvSpPr/>
          <p:nvPr/>
        </p:nvSpPr>
        <p:spPr>
          <a:xfrm>
            <a:off x="575" y="6723575"/>
            <a:ext cx="6137400" cy="139200"/>
          </a:xfrm>
          <a:prstGeom prst="rect">
            <a:avLst/>
          </a:prstGeom>
          <a:solidFill>
            <a:srgbClr val="EB6E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g5c0eeceb51_0_0"/>
          <p:cNvSpPr txBox="1"/>
          <p:nvPr/>
        </p:nvSpPr>
        <p:spPr>
          <a:xfrm>
            <a:off x="5537200" y="-171450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2" name="Google Shape;102;g5c0eeceb51_0_0"/>
          <p:cNvSpPr/>
          <p:nvPr/>
        </p:nvSpPr>
        <p:spPr>
          <a:xfrm>
            <a:off x="10" y="-134413"/>
            <a:ext cx="389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3" name="Google Shape;103;g5c0eeceb51_0_0"/>
          <p:cNvPicPr preferRelativeResize="0"/>
          <p:nvPr/>
        </p:nvPicPr>
        <p:blipFill rotWithShape="1">
          <a:blip r:embed="rId3">
            <a:alphaModFix/>
          </a:blip>
          <a:srcRect/>
          <a:stretch/>
        </p:blipFill>
        <p:spPr>
          <a:xfrm>
            <a:off x="707234" y="637951"/>
            <a:ext cx="1967236" cy="1529395"/>
          </a:xfrm>
          <a:prstGeom prst="rect">
            <a:avLst/>
          </a:prstGeom>
          <a:noFill/>
          <a:ln>
            <a:noFill/>
          </a:ln>
        </p:spPr>
      </p:pic>
      <p:sp>
        <p:nvSpPr>
          <p:cNvPr id="104" name="Google Shape;104;g5c0eeceb51_0_0"/>
          <p:cNvSpPr txBox="1"/>
          <p:nvPr/>
        </p:nvSpPr>
        <p:spPr>
          <a:xfrm>
            <a:off x="578375" y="1046500"/>
            <a:ext cx="10889700" cy="49881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400"/>
              <a:buFont typeface="Arial"/>
              <a:buNone/>
            </a:pPr>
            <a:endParaRPr sz="2400" b="1" i="0" u="none" strike="noStrike" cap="none" dirty="0">
              <a:solidFill>
                <a:srgbClr val="0070C0"/>
              </a:solidFill>
              <a:latin typeface="Hind"/>
              <a:ea typeface="Hind"/>
              <a:cs typeface="Hind"/>
              <a:sym typeface="Hind"/>
            </a:endParaRPr>
          </a:p>
          <a:p>
            <a:pPr marL="0" marR="0" lvl="0" indent="0" algn="l" rtl="0">
              <a:lnSpc>
                <a:spcPct val="115000"/>
              </a:lnSpc>
              <a:spcBef>
                <a:spcPts val="0"/>
              </a:spcBef>
              <a:spcAft>
                <a:spcPts val="0"/>
              </a:spcAft>
              <a:buClr>
                <a:srgbClr val="000000"/>
              </a:buClr>
              <a:buSzPts val="2400"/>
              <a:buFont typeface="Arial"/>
              <a:buNone/>
            </a:pPr>
            <a:endParaRPr sz="2400" b="1" i="0" u="none" strike="noStrike" cap="none" dirty="0">
              <a:solidFill>
                <a:srgbClr val="0070C0"/>
              </a:solidFill>
              <a:latin typeface="Hind"/>
              <a:ea typeface="Hind"/>
              <a:cs typeface="Hind"/>
              <a:sym typeface="Hind"/>
            </a:endParaRPr>
          </a:p>
          <a:p>
            <a:pPr marL="0" marR="0" lvl="0" indent="0" algn="l" rtl="0">
              <a:lnSpc>
                <a:spcPct val="115000"/>
              </a:lnSpc>
              <a:spcBef>
                <a:spcPts val="0"/>
              </a:spcBef>
              <a:spcAft>
                <a:spcPts val="0"/>
              </a:spcAft>
              <a:buClr>
                <a:srgbClr val="000000"/>
              </a:buClr>
              <a:buSzPts val="2400"/>
              <a:buFont typeface="Arial"/>
              <a:buNone/>
            </a:pPr>
            <a:endParaRPr sz="2400" b="1" i="0" u="none" strike="noStrike" cap="none" dirty="0">
              <a:solidFill>
                <a:srgbClr val="0070C0"/>
              </a:solidFill>
              <a:latin typeface="Hind"/>
              <a:ea typeface="Hind"/>
              <a:cs typeface="Hind"/>
              <a:sym typeface="Hind"/>
            </a:endParaRPr>
          </a:p>
          <a:p>
            <a:pPr marL="457200" marR="0" lvl="0" indent="-368300" algn="l" rtl="0">
              <a:lnSpc>
                <a:spcPct val="115000"/>
              </a:lnSpc>
              <a:spcBef>
                <a:spcPts val="0"/>
              </a:spcBef>
              <a:spcAft>
                <a:spcPts val="0"/>
              </a:spcAft>
              <a:buClr>
                <a:srgbClr val="0077C0"/>
              </a:buClr>
              <a:buSzPts val="2200"/>
              <a:buFont typeface="Hind Medium"/>
              <a:buAutoNum type="arabicPeriod"/>
            </a:pPr>
            <a:r>
              <a:rPr lang="en-CA" sz="2200" b="1" i="0" u="none" strike="noStrike" cap="none" dirty="0">
                <a:solidFill>
                  <a:srgbClr val="0070C0"/>
                </a:solidFill>
                <a:latin typeface="Hind"/>
                <a:ea typeface="Hind"/>
                <a:cs typeface="Hind"/>
                <a:sym typeface="Hind"/>
              </a:rPr>
              <a:t>Meet: </a:t>
            </a:r>
            <a:r>
              <a:rPr lang="en-CA" sz="2200" b="0" i="0" u="none" strike="noStrike" cap="none" dirty="0">
                <a:solidFill>
                  <a:srgbClr val="0070C0"/>
                </a:solidFill>
                <a:latin typeface="Hind"/>
                <a:ea typeface="Hind"/>
                <a:cs typeface="Hind"/>
                <a:sym typeface="Hind"/>
              </a:rPr>
              <a:t>consultation and student assessment</a:t>
            </a:r>
            <a:endParaRPr sz="2200" b="0" i="0" u="none" strike="noStrike" cap="none" dirty="0">
              <a:solidFill>
                <a:srgbClr val="0070C0"/>
              </a:solidFill>
              <a:latin typeface="Hind"/>
              <a:ea typeface="Hind"/>
              <a:cs typeface="Hind"/>
              <a:sym typeface="Hind"/>
            </a:endParaRPr>
          </a:p>
          <a:p>
            <a:pPr marL="457200" indent="-368300">
              <a:lnSpc>
                <a:spcPct val="115000"/>
              </a:lnSpc>
              <a:buClr>
                <a:srgbClr val="0077C0"/>
              </a:buClr>
              <a:buSzPts val="2200"/>
              <a:buFont typeface="Hind Medium"/>
              <a:buAutoNum type="arabicPeriod"/>
            </a:pPr>
            <a:r>
              <a:rPr lang="en-CA" sz="2200" b="1" i="0" u="none" strike="noStrike" cap="none" dirty="0">
                <a:solidFill>
                  <a:srgbClr val="0070C0"/>
                </a:solidFill>
                <a:latin typeface="Hind"/>
                <a:ea typeface="Hind"/>
                <a:cs typeface="Hind"/>
                <a:sym typeface="Hind"/>
              </a:rPr>
              <a:t>Make a plan:</a:t>
            </a:r>
            <a:r>
              <a:rPr lang="en-CA" sz="2200" b="1" dirty="0">
                <a:solidFill>
                  <a:srgbClr val="0070C0"/>
                </a:solidFill>
                <a:latin typeface="Hind"/>
                <a:ea typeface="Hind"/>
                <a:cs typeface="Hind"/>
                <a:sym typeface="Hind"/>
              </a:rPr>
              <a:t> </a:t>
            </a:r>
            <a:r>
              <a:rPr lang="en-CA" sz="2200" i="0" u="none" strike="noStrike" cap="none" dirty="0">
                <a:solidFill>
                  <a:srgbClr val="0070C0"/>
                </a:solidFill>
                <a:latin typeface="Hind"/>
                <a:ea typeface="Hind"/>
                <a:cs typeface="Hind"/>
                <a:sym typeface="Hind"/>
              </a:rPr>
              <a:t> </a:t>
            </a:r>
            <a:r>
              <a:rPr lang="en-CA" sz="2200" b="0" i="0" u="none" strike="noStrike" cap="none" dirty="0">
                <a:solidFill>
                  <a:srgbClr val="0070C0"/>
                </a:solidFill>
                <a:latin typeface="Hind"/>
                <a:ea typeface="Hind"/>
                <a:cs typeface="Hind"/>
                <a:sym typeface="Hind"/>
              </a:rPr>
              <a:t>We evaluate your student’s needs and goals.</a:t>
            </a:r>
            <a:r>
              <a:rPr lang="en-CA" sz="2200" dirty="0">
                <a:solidFill>
                  <a:srgbClr val="0070C0"/>
                </a:solidFill>
                <a:latin typeface="Hind"/>
                <a:ea typeface="Hind"/>
                <a:cs typeface="Hind"/>
                <a:sym typeface="Hind"/>
              </a:rPr>
              <a:t> </a:t>
            </a:r>
            <a:r>
              <a:rPr lang="en-CA" sz="2200" b="0" i="0" u="none" strike="noStrike" cap="none" dirty="0">
                <a:solidFill>
                  <a:srgbClr val="0070C0"/>
                </a:solidFill>
                <a:latin typeface="Hind"/>
                <a:ea typeface="Hind"/>
                <a:cs typeface="Hind"/>
                <a:sym typeface="Hind"/>
              </a:rPr>
              <a:t> Then we make a plan to help your student reach those goals.</a:t>
            </a:r>
            <a:endParaRPr sz="2200" b="0" i="0" u="none" strike="noStrike" cap="none" dirty="0">
              <a:solidFill>
                <a:srgbClr val="0070C0"/>
              </a:solidFill>
              <a:latin typeface="Hind"/>
              <a:ea typeface="Hind"/>
              <a:cs typeface="Hind"/>
              <a:sym typeface="Hind"/>
            </a:endParaRPr>
          </a:p>
          <a:p>
            <a:pPr marL="457200" marR="0" lvl="0" indent="-368300" algn="l" rtl="0">
              <a:lnSpc>
                <a:spcPct val="115000"/>
              </a:lnSpc>
              <a:spcBef>
                <a:spcPts val="0"/>
              </a:spcBef>
              <a:spcAft>
                <a:spcPts val="0"/>
              </a:spcAft>
              <a:buClr>
                <a:srgbClr val="0077C0"/>
              </a:buClr>
              <a:buSzPts val="2200"/>
              <a:buFont typeface="Hind Medium"/>
              <a:buAutoNum type="arabicPeriod"/>
            </a:pPr>
            <a:r>
              <a:rPr lang="en-CA" sz="2200" b="1" i="0" u="none" strike="noStrike" cap="none" dirty="0">
                <a:solidFill>
                  <a:srgbClr val="0070C0"/>
                </a:solidFill>
                <a:latin typeface="Hind"/>
                <a:ea typeface="Hind"/>
                <a:cs typeface="Hind"/>
                <a:sym typeface="Hind"/>
              </a:rPr>
              <a:t>Match:</a:t>
            </a:r>
            <a:r>
              <a:rPr lang="en-CA" sz="2200" b="0" i="0" u="none" strike="noStrike" cap="none" dirty="0">
                <a:solidFill>
                  <a:srgbClr val="0070C0"/>
                </a:solidFill>
                <a:latin typeface="Hind"/>
                <a:ea typeface="Hind"/>
                <a:cs typeface="Hind"/>
                <a:sym typeface="Hind"/>
              </a:rPr>
              <a:t>  We match your student with a tutor that is the best suited for his/her academic needs, personality and learning style.  </a:t>
            </a:r>
            <a:endParaRPr sz="2200" b="0" i="0" u="none" strike="noStrike" cap="none" dirty="0">
              <a:solidFill>
                <a:srgbClr val="0070C0"/>
              </a:solidFill>
              <a:latin typeface="Hind"/>
              <a:ea typeface="Hind"/>
              <a:cs typeface="Hind"/>
              <a:sym typeface="Hind"/>
            </a:endParaRPr>
          </a:p>
          <a:p>
            <a:pPr marL="457200" indent="-368300">
              <a:lnSpc>
                <a:spcPct val="115000"/>
              </a:lnSpc>
              <a:buClr>
                <a:srgbClr val="0077C0"/>
              </a:buClr>
              <a:buSzPts val="2200"/>
              <a:buFont typeface="Hind Medium"/>
              <a:buAutoNum type="arabicPeriod"/>
            </a:pPr>
            <a:r>
              <a:rPr lang="en-CA" sz="2200" b="1" i="0" u="none" strike="noStrike" cap="none" dirty="0">
                <a:solidFill>
                  <a:srgbClr val="0070C0"/>
                </a:solidFill>
                <a:latin typeface="Hind"/>
                <a:ea typeface="Hind"/>
                <a:cs typeface="Hind"/>
                <a:sym typeface="Hind"/>
              </a:rPr>
              <a:t>Monitor: </a:t>
            </a:r>
            <a:r>
              <a:rPr lang="en-CA" sz="2200" b="0" i="0" u="none" strike="noStrike" cap="none" dirty="0">
                <a:solidFill>
                  <a:srgbClr val="0070C0"/>
                </a:solidFill>
                <a:latin typeface="Hind"/>
                <a:ea typeface="Hind"/>
                <a:cs typeface="Hind"/>
                <a:sym typeface="Hind"/>
              </a:rPr>
              <a:t>Session Logs are emailed to you after every session. Session Logs allow your School is Easy Director to monitor your students progress at every stage.</a:t>
            </a:r>
            <a:r>
              <a:rPr lang="en-CA" sz="2200" dirty="0">
                <a:solidFill>
                  <a:srgbClr val="0070C0"/>
                </a:solidFill>
                <a:latin typeface="Hind"/>
                <a:ea typeface="Hind"/>
                <a:cs typeface="Hind"/>
                <a:sym typeface="Hind"/>
              </a:rPr>
              <a:t> </a:t>
            </a:r>
            <a:endParaRPr sz="2200" b="0" i="0" u="none" strike="noStrike" cap="none" dirty="0">
              <a:solidFill>
                <a:srgbClr val="0070C0"/>
              </a:solidFill>
              <a:latin typeface="Hind"/>
              <a:ea typeface="Hind"/>
              <a:cs typeface="Hind"/>
              <a:sym typeface="Hind"/>
            </a:endParaRPr>
          </a:p>
          <a:p>
            <a:pPr marL="457200" marR="0" lvl="0" indent="-368300" algn="l" rtl="0">
              <a:lnSpc>
                <a:spcPct val="115000"/>
              </a:lnSpc>
              <a:spcBef>
                <a:spcPts val="0"/>
              </a:spcBef>
              <a:spcAft>
                <a:spcPts val="0"/>
              </a:spcAft>
              <a:buClr>
                <a:srgbClr val="0077C0"/>
              </a:buClr>
              <a:buSzPts val="2200"/>
              <a:buFont typeface="Hind Medium"/>
              <a:buAutoNum type="arabicPeriod"/>
            </a:pPr>
            <a:r>
              <a:rPr lang="en-CA" sz="2200" b="1" i="0" u="none" strike="noStrike" cap="none" dirty="0">
                <a:solidFill>
                  <a:srgbClr val="0070C0"/>
                </a:solidFill>
                <a:latin typeface="Hind"/>
                <a:ea typeface="Hind"/>
                <a:cs typeface="Hind"/>
                <a:sym typeface="Hind"/>
              </a:rPr>
              <a:t>Modify:</a:t>
            </a:r>
            <a:r>
              <a:rPr lang="en-CA" sz="2200" b="0" i="0" u="none" strike="noStrike" cap="none" dirty="0">
                <a:solidFill>
                  <a:srgbClr val="0070C0"/>
                </a:solidFill>
                <a:latin typeface="Hind"/>
                <a:ea typeface="Hind"/>
                <a:cs typeface="Hind"/>
                <a:sym typeface="Hind"/>
              </a:rPr>
              <a:t> As we get to know your student, or as things change, we will suggest modifications to the plan to better address your student’s needs and goals.</a:t>
            </a:r>
            <a:endParaRPr sz="2200" b="0" i="0" u="none" strike="noStrike" cap="none" dirty="0">
              <a:solidFill>
                <a:srgbClr val="0077C0"/>
              </a:solidFill>
              <a:latin typeface="Hind Medium"/>
              <a:ea typeface="Hind Medium"/>
              <a:cs typeface="Hind Medium"/>
              <a:sym typeface="Hind Medium"/>
            </a:endParaRPr>
          </a:p>
          <a:p>
            <a:pPr marL="914400" marR="0" lvl="0" indent="0" algn="l" rtl="0">
              <a:lnSpc>
                <a:spcPct val="100000"/>
              </a:lnSpc>
              <a:spcBef>
                <a:spcPts val="1200"/>
              </a:spcBef>
              <a:spcAft>
                <a:spcPts val="0"/>
              </a:spcAft>
              <a:buClr>
                <a:srgbClr val="000000"/>
              </a:buClr>
              <a:buSzPts val="3600"/>
              <a:buFont typeface="Arial"/>
              <a:buNone/>
            </a:pPr>
            <a:endParaRPr sz="3600" b="1" i="0" u="none" strike="noStrike" cap="none" dirty="0">
              <a:solidFill>
                <a:srgbClr val="0077C0"/>
              </a:solidFill>
              <a:latin typeface="Hind"/>
              <a:ea typeface="Hind"/>
              <a:cs typeface="Hind"/>
              <a:sym typeface="Hind"/>
            </a:endParaRPr>
          </a:p>
          <a:p>
            <a:pPr marL="457200" marR="0" lvl="0" indent="0" algn="l" rtl="0">
              <a:lnSpc>
                <a:spcPct val="100000"/>
              </a:lnSpc>
              <a:spcBef>
                <a:spcPts val="120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2" name="Google Shape;172;g8706749a26_0_39"/>
          <p:cNvSpPr/>
          <p:nvPr/>
        </p:nvSpPr>
        <p:spPr>
          <a:xfrm>
            <a:off x="6137975" y="6723575"/>
            <a:ext cx="6054000" cy="139200"/>
          </a:xfrm>
          <a:prstGeom prst="rect">
            <a:avLst/>
          </a:prstGeom>
          <a:solidFill>
            <a:srgbClr val="5B9B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g8706749a26_0_39"/>
          <p:cNvSpPr/>
          <p:nvPr/>
        </p:nvSpPr>
        <p:spPr>
          <a:xfrm>
            <a:off x="575" y="6723575"/>
            <a:ext cx="6137400" cy="139200"/>
          </a:xfrm>
          <a:prstGeom prst="rect">
            <a:avLst/>
          </a:prstGeom>
          <a:solidFill>
            <a:srgbClr val="EB6E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4" name="Google Shape;174;g8706749a26_0_39"/>
          <p:cNvSpPr txBox="1"/>
          <p:nvPr/>
        </p:nvSpPr>
        <p:spPr>
          <a:xfrm>
            <a:off x="5537200" y="-171450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g8706749a26_0_39"/>
          <p:cNvSpPr/>
          <p:nvPr/>
        </p:nvSpPr>
        <p:spPr>
          <a:xfrm>
            <a:off x="10" y="-134413"/>
            <a:ext cx="389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6" name="Google Shape;176;g8706749a26_0_39"/>
          <p:cNvPicPr preferRelativeResize="0"/>
          <p:nvPr/>
        </p:nvPicPr>
        <p:blipFill rotWithShape="1">
          <a:blip r:embed="rId3">
            <a:alphaModFix/>
          </a:blip>
          <a:srcRect/>
          <a:stretch/>
        </p:blipFill>
        <p:spPr>
          <a:xfrm>
            <a:off x="707234" y="637951"/>
            <a:ext cx="1967236" cy="1529395"/>
          </a:xfrm>
          <a:prstGeom prst="rect">
            <a:avLst/>
          </a:prstGeom>
          <a:noFill/>
          <a:ln>
            <a:noFill/>
          </a:ln>
        </p:spPr>
      </p:pic>
      <p:pic>
        <p:nvPicPr>
          <p:cNvPr id="2" name="Picture 1"/>
          <p:cNvPicPr>
            <a:picLocks noChangeAspect="1"/>
          </p:cNvPicPr>
          <p:nvPr/>
        </p:nvPicPr>
        <p:blipFill>
          <a:blip r:embed="rId4"/>
          <a:stretch>
            <a:fillRect/>
          </a:stretch>
        </p:blipFill>
        <p:spPr>
          <a:xfrm>
            <a:off x="3443072" y="785233"/>
            <a:ext cx="7967390" cy="5529700"/>
          </a:xfrm>
          <a:prstGeom prst="rect">
            <a:avLst/>
          </a:prstGeom>
        </p:spPr>
      </p:pic>
    </p:spTree>
    <p:extLst>
      <p:ext uri="{BB962C8B-B14F-4D97-AF65-F5344CB8AC3E}">
        <p14:creationId xmlns:p14="http://schemas.microsoft.com/office/powerpoint/2010/main" val="3882898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5ab4dcc1a0_0_22"/>
          <p:cNvSpPr txBox="1"/>
          <p:nvPr/>
        </p:nvSpPr>
        <p:spPr>
          <a:xfrm>
            <a:off x="3503675" y="1020075"/>
            <a:ext cx="7902900" cy="954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400"/>
              <a:buFont typeface="Arial"/>
              <a:buNone/>
            </a:pPr>
            <a:r>
              <a:rPr lang="en-CA" sz="4800" b="1">
                <a:solidFill>
                  <a:srgbClr val="0070C0"/>
                </a:solidFill>
                <a:latin typeface="Hind"/>
                <a:ea typeface="Hind"/>
                <a:cs typeface="Hind"/>
                <a:sym typeface="Hind"/>
              </a:rPr>
              <a:t>Student Profile</a:t>
            </a:r>
            <a:r>
              <a:rPr lang="en-CA" sz="4400" b="1" i="1" u="none" strike="noStrike" cap="none">
                <a:solidFill>
                  <a:schemeClr val="lt1"/>
                </a:solidFill>
                <a:latin typeface="Calibri"/>
                <a:ea typeface="Calibri"/>
                <a:cs typeface="Calibri"/>
                <a:sym typeface="Calibri"/>
              </a:rPr>
              <a:t>es.</a:t>
            </a:r>
            <a:endParaRPr sz="4400" b="1" i="0" u="none" strike="noStrike" cap="none">
              <a:solidFill>
                <a:schemeClr val="lt1"/>
              </a:solidFill>
              <a:latin typeface="Open Sans"/>
              <a:ea typeface="Open Sans"/>
              <a:cs typeface="Open Sans"/>
              <a:sym typeface="Open Sans"/>
            </a:endParaRPr>
          </a:p>
        </p:txBody>
      </p:sp>
      <p:sp>
        <p:nvSpPr>
          <p:cNvPr id="110" name="Google Shape;110;g5ab4dcc1a0_0_22"/>
          <p:cNvSpPr/>
          <p:nvPr/>
        </p:nvSpPr>
        <p:spPr>
          <a:xfrm>
            <a:off x="6137975" y="6723575"/>
            <a:ext cx="6054000" cy="139200"/>
          </a:xfrm>
          <a:prstGeom prst="rect">
            <a:avLst/>
          </a:prstGeom>
          <a:solidFill>
            <a:srgbClr val="5B9B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g5ab4dcc1a0_0_22"/>
          <p:cNvSpPr/>
          <p:nvPr/>
        </p:nvSpPr>
        <p:spPr>
          <a:xfrm>
            <a:off x="575" y="6723575"/>
            <a:ext cx="6137400" cy="139200"/>
          </a:xfrm>
          <a:prstGeom prst="rect">
            <a:avLst/>
          </a:prstGeom>
          <a:solidFill>
            <a:srgbClr val="EB6E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 name="Google Shape;112;g5ab4dcc1a0_0_22"/>
          <p:cNvSpPr txBox="1"/>
          <p:nvPr/>
        </p:nvSpPr>
        <p:spPr>
          <a:xfrm>
            <a:off x="5537200" y="-171450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3" name="Google Shape;113;g5ab4dcc1a0_0_22"/>
          <p:cNvSpPr/>
          <p:nvPr/>
        </p:nvSpPr>
        <p:spPr>
          <a:xfrm>
            <a:off x="660" y="-134413"/>
            <a:ext cx="389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4" name="Google Shape;114;g5ab4dcc1a0_0_22"/>
          <p:cNvPicPr preferRelativeResize="0"/>
          <p:nvPr/>
        </p:nvPicPr>
        <p:blipFill rotWithShape="1">
          <a:blip r:embed="rId3">
            <a:alphaModFix/>
          </a:blip>
          <a:srcRect/>
          <a:stretch/>
        </p:blipFill>
        <p:spPr>
          <a:xfrm>
            <a:off x="707234" y="637951"/>
            <a:ext cx="1967236" cy="1529395"/>
          </a:xfrm>
          <a:prstGeom prst="rect">
            <a:avLst/>
          </a:prstGeom>
          <a:noFill/>
          <a:ln>
            <a:noFill/>
          </a:ln>
        </p:spPr>
      </p:pic>
      <p:sp>
        <p:nvSpPr>
          <p:cNvPr id="115" name="Google Shape;115;g5ab4dcc1a0_0_22"/>
          <p:cNvSpPr txBox="1"/>
          <p:nvPr/>
        </p:nvSpPr>
        <p:spPr>
          <a:xfrm>
            <a:off x="987875" y="1560875"/>
            <a:ext cx="10418700" cy="4048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200"/>
              </a:spcBef>
              <a:spcAft>
                <a:spcPts val="0"/>
              </a:spcAft>
              <a:buClr>
                <a:srgbClr val="000000"/>
              </a:buClr>
              <a:buSzPts val="1400"/>
              <a:buFont typeface="Arial"/>
              <a:buNone/>
            </a:pPr>
            <a:endParaRPr sz="3600">
              <a:solidFill>
                <a:srgbClr val="0077C0"/>
              </a:solidFill>
              <a:latin typeface="Hind Medium"/>
              <a:ea typeface="Hind Medium"/>
              <a:cs typeface="Hind Medium"/>
              <a:sym typeface="Hind Medium"/>
            </a:endParaRPr>
          </a:p>
          <a:p>
            <a:pPr marL="457200" marR="0" lvl="0" indent="-400050" algn="l" rtl="0">
              <a:lnSpc>
                <a:spcPct val="100000"/>
              </a:lnSpc>
              <a:spcBef>
                <a:spcPts val="1200"/>
              </a:spcBef>
              <a:spcAft>
                <a:spcPts val="0"/>
              </a:spcAft>
              <a:buClr>
                <a:srgbClr val="0077C0"/>
              </a:buClr>
              <a:buSzPts val="2700"/>
              <a:buFont typeface="Hind Medium"/>
              <a:buAutoNum type="arabicPeriod"/>
            </a:pPr>
            <a:r>
              <a:rPr lang="en-CA" sz="2700">
                <a:solidFill>
                  <a:srgbClr val="0077C0"/>
                </a:solidFill>
                <a:latin typeface="Hind Medium"/>
                <a:ea typeface="Hind Medium"/>
                <a:cs typeface="Hind Medium"/>
                <a:sym typeface="Hind Medium"/>
              </a:rPr>
              <a:t>Name</a:t>
            </a:r>
            <a:endParaRPr sz="2700">
              <a:solidFill>
                <a:srgbClr val="0077C0"/>
              </a:solidFill>
              <a:latin typeface="Hind Medium"/>
              <a:ea typeface="Hind Medium"/>
              <a:cs typeface="Hind Medium"/>
              <a:sym typeface="Hind Medium"/>
            </a:endParaRPr>
          </a:p>
          <a:p>
            <a:pPr marL="457200" marR="0" lvl="0" indent="-400050" algn="l" rtl="0">
              <a:lnSpc>
                <a:spcPct val="100000"/>
              </a:lnSpc>
              <a:spcBef>
                <a:spcPts val="0"/>
              </a:spcBef>
              <a:spcAft>
                <a:spcPts val="0"/>
              </a:spcAft>
              <a:buClr>
                <a:srgbClr val="0077C0"/>
              </a:buClr>
              <a:buSzPts val="2700"/>
              <a:buFont typeface="Hind Medium"/>
              <a:buAutoNum type="arabicPeriod"/>
            </a:pPr>
            <a:r>
              <a:rPr lang="en-CA" sz="2700">
                <a:solidFill>
                  <a:srgbClr val="0077C0"/>
                </a:solidFill>
                <a:latin typeface="Hind Medium"/>
                <a:ea typeface="Hind Medium"/>
                <a:cs typeface="Hind Medium"/>
                <a:sym typeface="Hind Medium"/>
              </a:rPr>
              <a:t>Grade level</a:t>
            </a:r>
            <a:endParaRPr sz="2700">
              <a:solidFill>
                <a:srgbClr val="0077C0"/>
              </a:solidFill>
              <a:latin typeface="Hind Medium"/>
              <a:ea typeface="Hind Medium"/>
              <a:cs typeface="Hind Medium"/>
              <a:sym typeface="Hind Medium"/>
            </a:endParaRPr>
          </a:p>
          <a:p>
            <a:pPr marL="457200" marR="0" lvl="0" indent="-400050" algn="l" rtl="0">
              <a:lnSpc>
                <a:spcPct val="100000"/>
              </a:lnSpc>
              <a:spcBef>
                <a:spcPts val="0"/>
              </a:spcBef>
              <a:spcAft>
                <a:spcPts val="0"/>
              </a:spcAft>
              <a:buClr>
                <a:srgbClr val="0077C0"/>
              </a:buClr>
              <a:buSzPts val="2700"/>
              <a:buFont typeface="Hind Medium"/>
              <a:buAutoNum type="arabicPeriod"/>
            </a:pPr>
            <a:r>
              <a:rPr lang="en-CA" sz="2700">
                <a:solidFill>
                  <a:srgbClr val="0077C0"/>
                </a:solidFill>
                <a:latin typeface="Hind Medium"/>
                <a:ea typeface="Hind Medium"/>
                <a:cs typeface="Hind Medium"/>
                <a:sym typeface="Hind Medium"/>
              </a:rPr>
              <a:t>Subjects currently taken and grades</a:t>
            </a:r>
            <a:endParaRPr sz="2700">
              <a:solidFill>
                <a:srgbClr val="0077C0"/>
              </a:solidFill>
              <a:latin typeface="Hind Medium"/>
              <a:ea typeface="Hind Medium"/>
              <a:cs typeface="Hind Medium"/>
              <a:sym typeface="Hind Medium"/>
            </a:endParaRPr>
          </a:p>
          <a:p>
            <a:pPr marL="457200" marR="0" lvl="0" indent="-400050" algn="l" rtl="0">
              <a:lnSpc>
                <a:spcPct val="100000"/>
              </a:lnSpc>
              <a:spcBef>
                <a:spcPts val="0"/>
              </a:spcBef>
              <a:spcAft>
                <a:spcPts val="0"/>
              </a:spcAft>
              <a:buClr>
                <a:srgbClr val="0077C0"/>
              </a:buClr>
              <a:buSzPts val="2700"/>
              <a:buFont typeface="Hind Medium"/>
              <a:buAutoNum type="arabicPeriod"/>
            </a:pPr>
            <a:r>
              <a:rPr lang="en-CA" sz="2700">
                <a:solidFill>
                  <a:srgbClr val="0077C0"/>
                </a:solidFill>
                <a:latin typeface="Hind Medium"/>
                <a:ea typeface="Hind Medium"/>
                <a:cs typeface="Hind Medium"/>
                <a:sym typeface="Hind Medium"/>
              </a:rPr>
              <a:t>Grades in same subjects last year</a:t>
            </a:r>
            <a:endParaRPr sz="2700">
              <a:solidFill>
                <a:srgbClr val="0077C0"/>
              </a:solidFill>
              <a:latin typeface="Hind Medium"/>
              <a:ea typeface="Hind Medium"/>
              <a:cs typeface="Hind Medium"/>
              <a:sym typeface="Hind Medium"/>
            </a:endParaRPr>
          </a:p>
          <a:p>
            <a:pPr marL="457200" marR="0" lvl="0" indent="-400050" algn="l" rtl="0">
              <a:lnSpc>
                <a:spcPct val="100000"/>
              </a:lnSpc>
              <a:spcBef>
                <a:spcPts val="0"/>
              </a:spcBef>
              <a:spcAft>
                <a:spcPts val="0"/>
              </a:spcAft>
              <a:buClr>
                <a:srgbClr val="0077C0"/>
              </a:buClr>
              <a:buSzPts val="2700"/>
              <a:buFont typeface="Hind Medium"/>
              <a:buAutoNum type="arabicPeriod"/>
            </a:pPr>
            <a:r>
              <a:rPr lang="en-CA" sz="2700">
                <a:solidFill>
                  <a:srgbClr val="0077C0"/>
                </a:solidFill>
                <a:latin typeface="Hind Medium"/>
                <a:ea typeface="Hind Medium"/>
                <a:cs typeface="Hind Medium"/>
                <a:sym typeface="Hind Medium"/>
              </a:rPr>
              <a:t>Areas of concern</a:t>
            </a:r>
            <a:endParaRPr sz="2700">
              <a:solidFill>
                <a:srgbClr val="0077C0"/>
              </a:solidFill>
              <a:latin typeface="Hind Medium"/>
              <a:ea typeface="Hind Medium"/>
              <a:cs typeface="Hind Medium"/>
              <a:sym typeface="Hind Medium"/>
            </a:endParaRPr>
          </a:p>
          <a:p>
            <a:pPr marL="457200" marR="0" lvl="0" indent="-400050" algn="l" rtl="0">
              <a:lnSpc>
                <a:spcPct val="100000"/>
              </a:lnSpc>
              <a:spcBef>
                <a:spcPts val="0"/>
              </a:spcBef>
              <a:spcAft>
                <a:spcPts val="0"/>
              </a:spcAft>
              <a:buClr>
                <a:srgbClr val="0077C0"/>
              </a:buClr>
              <a:buSzPts val="2700"/>
              <a:buFont typeface="Hind Medium"/>
              <a:buAutoNum type="arabicPeriod"/>
            </a:pPr>
            <a:r>
              <a:rPr lang="en-CA" sz="2700">
                <a:solidFill>
                  <a:srgbClr val="0077C0"/>
                </a:solidFill>
                <a:latin typeface="Hind Medium"/>
                <a:ea typeface="Hind Medium"/>
                <a:cs typeface="Hind Medium"/>
                <a:sym typeface="Hind Medium"/>
              </a:rPr>
              <a:t>Any assessments, report cards or teacher comments available?</a:t>
            </a:r>
            <a:endParaRPr sz="2700">
              <a:solidFill>
                <a:srgbClr val="0077C0"/>
              </a:solidFill>
              <a:latin typeface="Hind Medium"/>
              <a:ea typeface="Hind Medium"/>
              <a:cs typeface="Hind Medium"/>
              <a:sym typeface="Hind Medium"/>
            </a:endParaRPr>
          </a:p>
          <a:p>
            <a:pPr marL="457200" marR="0" lvl="0" indent="-400050" algn="l" rtl="0">
              <a:lnSpc>
                <a:spcPct val="100000"/>
              </a:lnSpc>
              <a:spcBef>
                <a:spcPts val="0"/>
              </a:spcBef>
              <a:spcAft>
                <a:spcPts val="0"/>
              </a:spcAft>
              <a:buClr>
                <a:srgbClr val="0077C0"/>
              </a:buClr>
              <a:buSzPts val="2700"/>
              <a:buFont typeface="Hind Medium"/>
              <a:buAutoNum type="arabicPeriod"/>
            </a:pPr>
            <a:r>
              <a:rPr lang="en-CA" sz="2700">
                <a:solidFill>
                  <a:srgbClr val="0077C0"/>
                </a:solidFill>
                <a:latin typeface="Hind Medium"/>
                <a:ea typeface="Hind Medium"/>
                <a:cs typeface="Hind Medium"/>
                <a:sym typeface="Hind Medium"/>
              </a:rPr>
              <a:t>Student personality </a:t>
            </a:r>
            <a:endParaRPr sz="2700">
              <a:solidFill>
                <a:srgbClr val="0077C0"/>
              </a:solidFill>
              <a:latin typeface="Hind Medium"/>
              <a:ea typeface="Hind Medium"/>
              <a:cs typeface="Hind Medium"/>
              <a:sym typeface="Hind Medium"/>
            </a:endParaRPr>
          </a:p>
          <a:p>
            <a:pPr marL="457200" marR="0" lvl="0" indent="-400050" algn="l" rtl="0">
              <a:lnSpc>
                <a:spcPct val="100000"/>
              </a:lnSpc>
              <a:spcBef>
                <a:spcPts val="0"/>
              </a:spcBef>
              <a:spcAft>
                <a:spcPts val="0"/>
              </a:spcAft>
              <a:buClr>
                <a:srgbClr val="0077C0"/>
              </a:buClr>
              <a:buSzPts val="2700"/>
              <a:buFont typeface="Hind Medium"/>
              <a:buAutoNum type="arabicPeriod"/>
            </a:pPr>
            <a:r>
              <a:rPr lang="en-CA" sz="2700">
                <a:solidFill>
                  <a:srgbClr val="0077C0"/>
                </a:solidFill>
                <a:latin typeface="Hind Medium"/>
                <a:ea typeface="Hind Medium"/>
                <a:cs typeface="Hind Medium"/>
                <a:sym typeface="Hind Medium"/>
              </a:rPr>
              <a:t>Student Interests</a:t>
            </a:r>
            <a:endParaRPr sz="2700">
              <a:solidFill>
                <a:srgbClr val="0077C0"/>
              </a:solidFill>
              <a:latin typeface="Hind Medium"/>
              <a:ea typeface="Hind Medium"/>
              <a:cs typeface="Hind Medium"/>
              <a:sym typeface="Hind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8706749a26_0_11"/>
          <p:cNvSpPr txBox="1">
            <a:spLocks noGrp="1"/>
          </p:cNvSpPr>
          <p:nvPr>
            <p:ph type="title"/>
          </p:nvPr>
        </p:nvSpPr>
        <p:spPr>
          <a:xfrm>
            <a:off x="838200" y="365126"/>
            <a:ext cx="10515600" cy="714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CA"/>
              <a:t>Find your Learning Style</a:t>
            </a:r>
            <a:endParaRPr/>
          </a:p>
        </p:txBody>
      </p:sp>
      <p:pic>
        <p:nvPicPr>
          <p:cNvPr id="122" name="Google Shape;122;g8706749a26_0_11"/>
          <p:cNvPicPr preferRelativeResize="0"/>
          <p:nvPr/>
        </p:nvPicPr>
        <p:blipFill>
          <a:blip r:embed="rId3">
            <a:alphaModFix/>
          </a:blip>
          <a:stretch>
            <a:fillRect/>
          </a:stretch>
        </p:blipFill>
        <p:spPr>
          <a:xfrm>
            <a:off x="688938" y="1080075"/>
            <a:ext cx="10814124" cy="59036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5c0eeceb51_0_10"/>
          <p:cNvSpPr txBox="1"/>
          <p:nvPr/>
        </p:nvSpPr>
        <p:spPr>
          <a:xfrm>
            <a:off x="3881100" y="850346"/>
            <a:ext cx="7902900" cy="1317000"/>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lt1"/>
              </a:buClr>
              <a:buSzPts val="4400"/>
              <a:buFont typeface="Arial"/>
              <a:buNone/>
            </a:pPr>
            <a:r>
              <a:rPr lang="en-CA" sz="4800" b="1" i="0" u="none" strike="noStrike" cap="none" dirty="0">
                <a:solidFill>
                  <a:srgbClr val="0070C0"/>
                </a:solidFill>
                <a:latin typeface="Hind"/>
                <a:ea typeface="Hind"/>
                <a:cs typeface="Hind"/>
                <a:sym typeface="Hind"/>
              </a:rPr>
              <a:t>The 4 C’s of tutoring </a:t>
            </a:r>
            <a:endParaRPr sz="4800" b="1" i="0" u="none" strike="noStrike" cap="none" dirty="0">
              <a:solidFill>
                <a:schemeClr val="lt1"/>
              </a:solidFill>
              <a:latin typeface="Open Sans"/>
              <a:ea typeface="Open Sans"/>
              <a:cs typeface="Open Sans"/>
              <a:sym typeface="Open Sans"/>
            </a:endParaRPr>
          </a:p>
        </p:txBody>
      </p:sp>
      <p:sp>
        <p:nvSpPr>
          <p:cNvPr id="128" name="Google Shape;128;g5c0eeceb51_0_10"/>
          <p:cNvSpPr/>
          <p:nvPr/>
        </p:nvSpPr>
        <p:spPr>
          <a:xfrm>
            <a:off x="6137975" y="6723575"/>
            <a:ext cx="6054000" cy="139200"/>
          </a:xfrm>
          <a:prstGeom prst="rect">
            <a:avLst/>
          </a:prstGeom>
          <a:solidFill>
            <a:srgbClr val="5B9B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9" name="Google Shape;129;g5c0eeceb51_0_10"/>
          <p:cNvSpPr/>
          <p:nvPr/>
        </p:nvSpPr>
        <p:spPr>
          <a:xfrm>
            <a:off x="575" y="6723575"/>
            <a:ext cx="6137400" cy="139200"/>
          </a:xfrm>
          <a:prstGeom prst="rect">
            <a:avLst/>
          </a:prstGeom>
          <a:solidFill>
            <a:srgbClr val="EB6E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0" name="Google Shape;130;g5c0eeceb51_0_10"/>
          <p:cNvSpPr txBox="1"/>
          <p:nvPr/>
        </p:nvSpPr>
        <p:spPr>
          <a:xfrm>
            <a:off x="5537200" y="-171450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g5c0eeceb51_0_10"/>
          <p:cNvSpPr/>
          <p:nvPr/>
        </p:nvSpPr>
        <p:spPr>
          <a:xfrm>
            <a:off x="575" y="-134413"/>
            <a:ext cx="389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2" name="Google Shape;132;g5c0eeceb51_0_10"/>
          <p:cNvPicPr preferRelativeResize="0"/>
          <p:nvPr/>
        </p:nvPicPr>
        <p:blipFill rotWithShape="1">
          <a:blip r:embed="rId3">
            <a:alphaModFix/>
          </a:blip>
          <a:srcRect/>
          <a:stretch/>
        </p:blipFill>
        <p:spPr>
          <a:xfrm>
            <a:off x="707234" y="637951"/>
            <a:ext cx="1967236" cy="1529395"/>
          </a:xfrm>
          <a:prstGeom prst="rect">
            <a:avLst/>
          </a:prstGeom>
          <a:noFill/>
          <a:ln>
            <a:noFill/>
          </a:ln>
        </p:spPr>
      </p:pic>
      <p:sp>
        <p:nvSpPr>
          <p:cNvPr id="133" name="Google Shape;133;g5c0eeceb51_0_10"/>
          <p:cNvSpPr txBox="1"/>
          <p:nvPr/>
        </p:nvSpPr>
        <p:spPr>
          <a:xfrm>
            <a:off x="4051800" y="2084100"/>
            <a:ext cx="7732200" cy="4398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400"/>
              <a:buFont typeface="Arial"/>
              <a:buNone/>
            </a:pPr>
            <a:endParaRPr sz="2400" b="0" i="0" u="none" strike="noStrike" cap="none" dirty="0">
              <a:solidFill>
                <a:srgbClr val="0070C0"/>
              </a:solidFill>
              <a:latin typeface="Hind"/>
              <a:ea typeface="Hind"/>
              <a:cs typeface="Hind"/>
              <a:sym typeface="Hind"/>
            </a:endParaRPr>
          </a:p>
          <a:p>
            <a:pPr marL="457200" marR="0" lvl="0" indent="-457200" algn="l" rtl="0">
              <a:lnSpc>
                <a:spcPct val="115000"/>
              </a:lnSpc>
              <a:spcBef>
                <a:spcPts val="0"/>
              </a:spcBef>
              <a:spcAft>
                <a:spcPts val="0"/>
              </a:spcAft>
              <a:buClr>
                <a:srgbClr val="0077C0"/>
              </a:buClr>
              <a:buSzPts val="4800"/>
              <a:buFont typeface="Hind Medium"/>
              <a:buAutoNum type="arabicPeriod"/>
            </a:pPr>
            <a:r>
              <a:rPr lang="en-CA" sz="4800" b="0" i="0" u="none" strike="noStrike" cap="none" dirty="0">
                <a:solidFill>
                  <a:srgbClr val="0070C0"/>
                </a:solidFill>
                <a:latin typeface="Hind Medium"/>
                <a:ea typeface="Hind Medium"/>
                <a:cs typeface="Hind Medium"/>
                <a:sym typeface="Hind Medium"/>
              </a:rPr>
              <a:t>Commitment</a:t>
            </a:r>
            <a:endParaRPr sz="4800" b="0" i="0" u="none" strike="noStrike" cap="none" dirty="0">
              <a:solidFill>
                <a:srgbClr val="0070C0"/>
              </a:solidFill>
              <a:latin typeface="Hind Medium"/>
              <a:ea typeface="Hind Medium"/>
              <a:cs typeface="Hind Medium"/>
              <a:sym typeface="Hind Medium"/>
            </a:endParaRPr>
          </a:p>
          <a:p>
            <a:pPr marL="457200" marR="0" lvl="0" indent="-457200" algn="l" rtl="0">
              <a:lnSpc>
                <a:spcPct val="115000"/>
              </a:lnSpc>
              <a:spcBef>
                <a:spcPts val="0"/>
              </a:spcBef>
              <a:spcAft>
                <a:spcPts val="0"/>
              </a:spcAft>
              <a:buClr>
                <a:srgbClr val="0077C0"/>
              </a:buClr>
              <a:buSzPts val="4800"/>
              <a:buFont typeface="Hind Medium"/>
              <a:buAutoNum type="arabicPeriod"/>
            </a:pPr>
            <a:r>
              <a:rPr lang="en-CA" sz="4800" b="0" i="0" u="none" strike="noStrike" cap="none" dirty="0">
                <a:solidFill>
                  <a:srgbClr val="0070C0"/>
                </a:solidFill>
                <a:latin typeface="Hind Medium"/>
                <a:ea typeface="Hind Medium"/>
                <a:cs typeface="Hind Medium"/>
                <a:sym typeface="Hind Medium"/>
              </a:rPr>
              <a:t>Collaboration</a:t>
            </a:r>
            <a:endParaRPr sz="4800" b="0" i="0" u="none" strike="noStrike" cap="none" dirty="0">
              <a:solidFill>
                <a:srgbClr val="0070C0"/>
              </a:solidFill>
              <a:latin typeface="Hind Medium"/>
              <a:ea typeface="Hind Medium"/>
              <a:cs typeface="Hind Medium"/>
              <a:sym typeface="Hind Medium"/>
            </a:endParaRPr>
          </a:p>
          <a:p>
            <a:pPr marL="457200" marR="0" lvl="0" indent="-457200" algn="l" rtl="0">
              <a:lnSpc>
                <a:spcPct val="115000"/>
              </a:lnSpc>
              <a:spcBef>
                <a:spcPts val="0"/>
              </a:spcBef>
              <a:spcAft>
                <a:spcPts val="0"/>
              </a:spcAft>
              <a:buClr>
                <a:srgbClr val="0077C0"/>
              </a:buClr>
              <a:buSzPts val="4800"/>
              <a:buFont typeface="Hind Medium"/>
              <a:buAutoNum type="arabicPeriod"/>
            </a:pPr>
            <a:r>
              <a:rPr lang="en-CA" sz="4800" b="0" i="0" u="none" strike="noStrike" cap="none" dirty="0">
                <a:solidFill>
                  <a:srgbClr val="0070C0"/>
                </a:solidFill>
                <a:latin typeface="Hind Medium"/>
                <a:ea typeface="Hind Medium"/>
                <a:cs typeface="Hind Medium"/>
                <a:sym typeface="Hind Medium"/>
              </a:rPr>
              <a:t>Communication</a:t>
            </a:r>
            <a:endParaRPr sz="4800" b="0" i="0" u="none" strike="noStrike" cap="none" dirty="0">
              <a:solidFill>
                <a:srgbClr val="0070C0"/>
              </a:solidFill>
              <a:latin typeface="Hind Medium"/>
              <a:ea typeface="Hind Medium"/>
              <a:cs typeface="Hind Medium"/>
              <a:sym typeface="Hind Medium"/>
            </a:endParaRPr>
          </a:p>
          <a:p>
            <a:pPr marL="457200" marR="0" lvl="0" indent="-457200" algn="l" rtl="0">
              <a:lnSpc>
                <a:spcPct val="115000"/>
              </a:lnSpc>
              <a:spcBef>
                <a:spcPts val="0"/>
              </a:spcBef>
              <a:spcAft>
                <a:spcPts val="0"/>
              </a:spcAft>
              <a:buClr>
                <a:srgbClr val="0077C0"/>
              </a:buClr>
              <a:buSzPts val="4800"/>
              <a:buFont typeface="Hind Medium"/>
              <a:buAutoNum type="arabicPeriod"/>
            </a:pPr>
            <a:r>
              <a:rPr lang="en-CA" sz="4800" b="0" i="0" u="none" strike="noStrike" cap="none" dirty="0">
                <a:solidFill>
                  <a:srgbClr val="0070C0"/>
                </a:solidFill>
                <a:latin typeface="Hind Medium"/>
                <a:ea typeface="Hind Medium"/>
                <a:cs typeface="Hind Medium"/>
                <a:sym typeface="Hind Medium"/>
              </a:rPr>
              <a:t>Consistency</a:t>
            </a:r>
            <a:endParaRPr sz="4800" b="0" i="0" u="none" strike="noStrike" cap="none" dirty="0">
              <a:solidFill>
                <a:srgbClr val="0070C0"/>
              </a:solidFill>
              <a:latin typeface="Hind Medium"/>
              <a:ea typeface="Hind Medium"/>
              <a:cs typeface="Hind Medium"/>
              <a:sym typeface="Hind Medium"/>
            </a:endParaRPr>
          </a:p>
          <a:p>
            <a:pPr marL="914400" marR="0" lvl="0" indent="0" algn="l" rtl="0">
              <a:lnSpc>
                <a:spcPct val="100000"/>
              </a:lnSpc>
              <a:spcBef>
                <a:spcPts val="1200"/>
              </a:spcBef>
              <a:spcAft>
                <a:spcPts val="0"/>
              </a:spcAft>
              <a:buClr>
                <a:srgbClr val="000000"/>
              </a:buClr>
              <a:buSzPts val="3600"/>
              <a:buFont typeface="Arial"/>
              <a:buNone/>
            </a:pPr>
            <a:endParaRPr sz="3600" b="1" i="0" u="none" strike="noStrike" cap="none" dirty="0">
              <a:solidFill>
                <a:srgbClr val="0077C0"/>
              </a:solidFill>
              <a:latin typeface="Hind"/>
              <a:ea typeface="Hind"/>
              <a:cs typeface="Hind"/>
              <a:sym typeface="Hind"/>
            </a:endParaRPr>
          </a:p>
          <a:p>
            <a:pPr marL="457200" marR="0" lvl="0" indent="0" algn="l" rtl="0">
              <a:lnSpc>
                <a:spcPct val="100000"/>
              </a:lnSpc>
              <a:spcBef>
                <a:spcPts val="120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8706749a26_0_0"/>
          <p:cNvSpPr txBox="1"/>
          <p:nvPr/>
        </p:nvSpPr>
        <p:spPr>
          <a:xfrm>
            <a:off x="3142500" y="744150"/>
            <a:ext cx="8481600" cy="92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4400"/>
              <a:buFont typeface="Arial"/>
              <a:buNone/>
            </a:pPr>
            <a:r>
              <a:rPr lang="en-CA" sz="4300" b="1">
                <a:solidFill>
                  <a:srgbClr val="0070C0"/>
                </a:solidFill>
                <a:latin typeface="Hind"/>
                <a:ea typeface="Hind"/>
                <a:cs typeface="Hind"/>
                <a:sym typeface="Hind"/>
              </a:rPr>
              <a:t>Long Breaks Cause Learning Loss </a:t>
            </a:r>
            <a:endParaRPr sz="4300" b="1" i="0" u="none" strike="noStrike" cap="none">
              <a:solidFill>
                <a:schemeClr val="lt1"/>
              </a:solidFill>
              <a:latin typeface="Open Sans"/>
              <a:ea typeface="Open Sans"/>
              <a:cs typeface="Open Sans"/>
              <a:sym typeface="Open Sans"/>
            </a:endParaRPr>
          </a:p>
        </p:txBody>
      </p:sp>
      <p:sp>
        <p:nvSpPr>
          <p:cNvPr id="139" name="Google Shape;139;g8706749a26_0_0"/>
          <p:cNvSpPr/>
          <p:nvPr/>
        </p:nvSpPr>
        <p:spPr>
          <a:xfrm>
            <a:off x="6137975" y="6723575"/>
            <a:ext cx="6054000" cy="139200"/>
          </a:xfrm>
          <a:prstGeom prst="rect">
            <a:avLst/>
          </a:prstGeom>
          <a:solidFill>
            <a:srgbClr val="5B9B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0" name="Google Shape;140;g8706749a26_0_0"/>
          <p:cNvSpPr/>
          <p:nvPr/>
        </p:nvSpPr>
        <p:spPr>
          <a:xfrm>
            <a:off x="575" y="6723575"/>
            <a:ext cx="6137400" cy="139200"/>
          </a:xfrm>
          <a:prstGeom prst="rect">
            <a:avLst/>
          </a:prstGeom>
          <a:solidFill>
            <a:srgbClr val="EB6E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1" name="Google Shape;141;g8706749a26_0_0"/>
          <p:cNvSpPr txBox="1"/>
          <p:nvPr/>
        </p:nvSpPr>
        <p:spPr>
          <a:xfrm>
            <a:off x="5537200" y="-171450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 name="Google Shape;142;g8706749a26_0_0"/>
          <p:cNvSpPr/>
          <p:nvPr/>
        </p:nvSpPr>
        <p:spPr>
          <a:xfrm>
            <a:off x="3" y="-134425"/>
            <a:ext cx="27531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3" name="Google Shape;143;g8706749a26_0_0"/>
          <p:cNvPicPr preferRelativeResize="0"/>
          <p:nvPr/>
        </p:nvPicPr>
        <p:blipFill rotWithShape="1">
          <a:blip r:embed="rId3">
            <a:alphaModFix/>
          </a:blip>
          <a:srcRect/>
          <a:stretch/>
        </p:blipFill>
        <p:spPr>
          <a:xfrm>
            <a:off x="707234" y="637951"/>
            <a:ext cx="1967236" cy="1529395"/>
          </a:xfrm>
          <a:prstGeom prst="rect">
            <a:avLst/>
          </a:prstGeom>
          <a:noFill/>
          <a:ln>
            <a:noFill/>
          </a:ln>
        </p:spPr>
      </p:pic>
      <p:sp>
        <p:nvSpPr>
          <p:cNvPr id="144" name="Google Shape;144;g8706749a26_0_0"/>
          <p:cNvSpPr txBox="1"/>
          <p:nvPr/>
        </p:nvSpPr>
        <p:spPr>
          <a:xfrm>
            <a:off x="3364775" y="5075900"/>
            <a:ext cx="7902900" cy="10869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400"/>
              <a:buFont typeface="Arial"/>
              <a:buNone/>
            </a:pPr>
            <a:r>
              <a:rPr lang="en-CA" sz="3200">
                <a:solidFill>
                  <a:srgbClr val="0070C0"/>
                </a:solidFill>
                <a:latin typeface="Hind"/>
                <a:ea typeface="Hind"/>
                <a:cs typeface="Hind"/>
                <a:sym typeface="Hind"/>
              </a:rPr>
              <a:t>Stop the Regression and make a jump start!</a:t>
            </a:r>
            <a:endParaRPr sz="3200" i="0" u="none" strike="noStrike" cap="none">
              <a:solidFill>
                <a:srgbClr val="0070C0"/>
              </a:solidFill>
              <a:latin typeface="Hind"/>
              <a:ea typeface="Hind"/>
              <a:cs typeface="Hind"/>
              <a:sym typeface="Hind"/>
            </a:endParaRPr>
          </a:p>
          <a:p>
            <a:pPr marL="457200" marR="0" lvl="0" indent="0" algn="l" rtl="0">
              <a:lnSpc>
                <a:spcPct val="115000"/>
              </a:lnSpc>
              <a:spcBef>
                <a:spcPts val="0"/>
              </a:spcBef>
              <a:spcAft>
                <a:spcPts val="0"/>
              </a:spcAft>
              <a:buNone/>
            </a:pPr>
            <a:endParaRPr sz="4800" b="0" i="0" u="none" strike="noStrike" cap="none">
              <a:solidFill>
                <a:srgbClr val="0070C0"/>
              </a:solidFill>
              <a:latin typeface="Hind Medium"/>
              <a:ea typeface="Hind Medium"/>
              <a:cs typeface="Hind Medium"/>
              <a:sym typeface="Hind Medium"/>
            </a:endParaRPr>
          </a:p>
          <a:p>
            <a:pPr marL="914400" marR="0" lvl="0" indent="0" algn="l" rtl="0">
              <a:lnSpc>
                <a:spcPct val="100000"/>
              </a:lnSpc>
              <a:spcBef>
                <a:spcPts val="1200"/>
              </a:spcBef>
              <a:spcAft>
                <a:spcPts val="0"/>
              </a:spcAft>
              <a:buClr>
                <a:srgbClr val="000000"/>
              </a:buClr>
              <a:buSzPts val="3600"/>
              <a:buFont typeface="Arial"/>
              <a:buNone/>
            </a:pPr>
            <a:endParaRPr sz="3600" b="1" i="0" u="none" strike="noStrike" cap="none">
              <a:solidFill>
                <a:srgbClr val="0077C0"/>
              </a:solidFill>
              <a:latin typeface="Hind"/>
              <a:ea typeface="Hind"/>
              <a:cs typeface="Hind"/>
              <a:sym typeface="Hind"/>
            </a:endParaRPr>
          </a:p>
          <a:p>
            <a:pPr marL="457200" marR="0" lvl="0" indent="0" algn="l" rtl="0">
              <a:lnSpc>
                <a:spcPct val="100000"/>
              </a:lnSpc>
              <a:spcBef>
                <a:spcPts val="12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5" name="Google Shape;145;g8706749a26_0_0"/>
          <p:cNvPicPr preferRelativeResize="0"/>
          <p:nvPr/>
        </p:nvPicPr>
        <p:blipFill rotWithShape="1">
          <a:blip r:embed="rId4">
            <a:alphaModFix/>
          </a:blip>
          <a:srcRect/>
          <a:stretch/>
        </p:blipFill>
        <p:spPr>
          <a:xfrm>
            <a:off x="3537600" y="2429400"/>
            <a:ext cx="7840650" cy="1730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8706749a26_0_0"/>
          <p:cNvSpPr txBox="1"/>
          <p:nvPr/>
        </p:nvSpPr>
        <p:spPr>
          <a:xfrm>
            <a:off x="3142500" y="744150"/>
            <a:ext cx="8481600" cy="927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400"/>
              <a:buFont typeface="Arial"/>
              <a:buNone/>
            </a:pPr>
            <a:r>
              <a:rPr lang="en-CA" sz="4300" b="1" dirty="0">
                <a:solidFill>
                  <a:srgbClr val="0070C0"/>
                </a:solidFill>
                <a:latin typeface="Hind"/>
                <a:ea typeface="Hind"/>
                <a:cs typeface="Hind"/>
                <a:sym typeface="Hind"/>
                <a:hlinkClick r:id="rId3" action="ppaction://hlinkfile"/>
              </a:rPr>
              <a:t>Academic Foundation</a:t>
            </a:r>
            <a:endParaRPr sz="4300" b="1" i="0" u="none" strike="noStrike" cap="none" dirty="0">
              <a:solidFill>
                <a:schemeClr val="lt1"/>
              </a:solidFill>
              <a:latin typeface="Open Sans"/>
              <a:ea typeface="Open Sans"/>
              <a:cs typeface="Open Sans"/>
              <a:sym typeface="Open Sans"/>
            </a:endParaRPr>
          </a:p>
        </p:txBody>
      </p:sp>
      <p:sp>
        <p:nvSpPr>
          <p:cNvPr id="139" name="Google Shape;139;g8706749a26_0_0"/>
          <p:cNvSpPr/>
          <p:nvPr/>
        </p:nvSpPr>
        <p:spPr>
          <a:xfrm>
            <a:off x="6137975" y="6723575"/>
            <a:ext cx="6054000" cy="139200"/>
          </a:xfrm>
          <a:prstGeom prst="rect">
            <a:avLst/>
          </a:prstGeom>
          <a:solidFill>
            <a:srgbClr val="5B9B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0" name="Google Shape;140;g8706749a26_0_0"/>
          <p:cNvSpPr/>
          <p:nvPr/>
        </p:nvSpPr>
        <p:spPr>
          <a:xfrm>
            <a:off x="575" y="6723575"/>
            <a:ext cx="6137400" cy="139200"/>
          </a:xfrm>
          <a:prstGeom prst="rect">
            <a:avLst/>
          </a:prstGeom>
          <a:solidFill>
            <a:srgbClr val="EB6E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1" name="Google Shape;141;g8706749a26_0_0"/>
          <p:cNvSpPr txBox="1"/>
          <p:nvPr/>
        </p:nvSpPr>
        <p:spPr>
          <a:xfrm>
            <a:off x="5537200" y="-171450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 name="Google Shape;142;g8706749a26_0_0"/>
          <p:cNvSpPr/>
          <p:nvPr/>
        </p:nvSpPr>
        <p:spPr>
          <a:xfrm>
            <a:off x="3" y="-134425"/>
            <a:ext cx="27531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3" name="Google Shape;143;g8706749a26_0_0"/>
          <p:cNvPicPr preferRelativeResize="0"/>
          <p:nvPr/>
        </p:nvPicPr>
        <p:blipFill rotWithShape="1">
          <a:blip r:embed="rId4">
            <a:alphaModFix/>
          </a:blip>
          <a:srcRect/>
          <a:stretch/>
        </p:blipFill>
        <p:spPr>
          <a:xfrm>
            <a:off x="707234" y="637951"/>
            <a:ext cx="1967236" cy="1529395"/>
          </a:xfrm>
          <a:prstGeom prst="rect">
            <a:avLst/>
          </a:prstGeom>
          <a:noFill/>
          <a:ln>
            <a:noFill/>
          </a:ln>
        </p:spPr>
      </p:pic>
      <p:pic>
        <p:nvPicPr>
          <p:cNvPr id="2" name="Picture 1"/>
          <p:cNvPicPr>
            <a:picLocks noChangeAspect="1"/>
          </p:cNvPicPr>
          <p:nvPr/>
        </p:nvPicPr>
        <p:blipFill>
          <a:blip r:embed="rId5"/>
          <a:stretch>
            <a:fillRect/>
          </a:stretch>
        </p:blipFill>
        <p:spPr>
          <a:xfrm>
            <a:off x="588397" y="2586151"/>
            <a:ext cx="4597111" cy="3202794"/>
          </a:xfrm>
          <a:prstGeom prst="rect">
            <a:avLst/>
          </a:prstGeom>
        </p:spPr>
      </p:pic>
      <p:pic>
        <p:nvPicPr>
          <p:cNvPr id="3" name="Picture 2"/>
          <p:cNvPicPr>
            <a:picLocks noChangeAspect="1"/>
          </p:cNvPicPr>
          <p:nvPr/>
        </p:nvPicPr>
        <p:blipFill>
          <a:blip r:embed="rId6"/>
          <a:stretch>
            <a:fillRect/>
          </a:stretch>
        </p:blipFill>
        <p:spPr>
          <a:xfrm>
            <a:off x="6392725" y="2680677"/>
            <a:ext cx="4134959" cy="3202072"/>
          </a:xfrm>
          <a:prstGeom prst="rect">
            <a:avLst/>
          </a:prstGeom>
        </p:spPr>
      </p:pic>
    </p:spTree>
    <p:extLst>
      <p:ext uri="{BB962C8B-B14F-4D97-AF65-F5344CB8AC3E}">
        <p14:creationId xmlns:p14="http://schemas.microsoft.com/office/powerpoint/2010/main" val="558312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8706749a26_0_17"/>
          <p:cNvSpPr txBox="1"/>
          <p:nvPr/>
        </p:nvSpPr>
        <p:spPr>
          <a:xfrm>
            <a:off x="2802200" y="767100"/>
            <a:ext cx="8665800" cy="1317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400"/>
              <a:buFont typeface="Arial"/>
              <a:buNone/>
            </a:pPr>
            <a:r>
              <a:rPr lang="en-CA" sz="4800" b="1">
                <a:solidFill>
                  <a:srgbClr val="0070C0"/>
                </a:solidFill>
                <a:latin typeface="Hind"/>
                <a:ea typeface="Hind"/>
                <a:cs typeface="Hind"/>
                <a:sym typeface="Hind"/>
              </a:rPr>
              <a:t>Agreed Tutoring Goals &amp; Plan</a:t>
            </a:r>
            <a:r>
              <a:rPr lang="en-CA" sz="4800" b="1" i="0" u="none" strike="noStrike" cap="none">
                <a:solidFill>
                  <a:srgbClr val="0070C0"/>
                </a:solidFill>
                <a:latin typeface="Hind"/>
                <a:ea typeface="Hind"/>
                <a:cs typeface="Hind"/>
                <a:sym typeface="Hind"/>
              </a:rPr>
              <a:t> </a:t>
            </a:r>
            <a:endParaRPr sz="4800" b="1" i="0" u="none" strike="noStrike" cap="none">
              <a:solidFill>
                <a:schemeClr val="lt1"/>
              </a:solidFill>
              <a:latin typeface="Open Sans"/>
              <a:ea typeface="Open Sans"/>
              <a:cs typeface="Open Sans"/>
              <a:sym typeface="Open Sans"/>
            </a:endParaRPr>
          </a:p>
        </p:txBody>
      </p:sp>
      <p:sp>
        <p:nvSpPr>
          <p:cNvPr id="151" name="Google Shape;151;g8706749a26_0_17"/>
          <p:cNvSpPr/>
          <p:nvPr/>
        </p:nvSpPr>
        <p:spPr>
          <a:xfrm>
            <a:off x="6137975" y="6723575"/>
            <a:ext cx="6054000" cy="139200"/>
          </a:xfrm>
          <a:prstGeom prst="rect">
            <a:avLst/>
          </a:prstGeom>
          <a:solidFill>
            <a:srgbClr val="5B9B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g8706749a26_0_17"/>
          <p:cNvSpPr/>
          <p:nvPr/>
        </p:nvSpPr>
        <p:spPr>
          <a:xfrm>
            <a:off x="575" y="6723575"/>
            <a:ext cx="6137400" cy="139200"/>
          </a:xfrm>
          <a:prstGeom prst="rect">
            <a:avLst/>
          </a:prstGeom>
          <a:solidFill>
            <a:srgbClr val="EB6E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3" name="Google Shape;153;g8706749a26_0_17"/>
          <p:cNvSpPr txBox="1"/>
          <p:nvPr/>
        </p:nvSpPr>
        <p:spPr>
          <a:xfrm>
            <a:off x="5537200" y="-171450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4" name="Google Shape;154;g8706749a26_0_17"/>
          <p:cNvSpPr/>
          <p:nvPr/>
        </p:nvSpPr>
        <p:spPr>
          <a:xfrm>
            <a:off x="3" y="-134425"/>
            <a:ext cx="26178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5" name="Google Shape;155;g8706749a26_0_17"/>
          <p:cNvPicPr preferRelativeResize="0"/>
          <p:nvPr/>
        </p:nvPicPr>
        <p:blipFill rotWithShape="1">
          <a:blip r:embed="rId3">
            <a:alphaModFix/>
          </a:blip>
          <a:srcRect/>
          <a:stretch/>
        </p:blipFill>
        <p:spPr>
          <a:xfrm>
            <a:off x="707234" y="637951"/>
            <a:ext cx="1967236" cy="1529395"/>
          </a:xfrm>
          <a:prstGeom prst="rect">
            <a:avLst/>
          </a:prstGeom>
          <a:noFill/>
          <a:ln>
            <a:noFill/>
          </a:ln>
        </p:spPr>
      </p:pic>
      <p:sp>
        <p:nvSpPr>
          <p:cNvPr id="156" name="Google Shape;156;g8706749a26_0_17"/>
          <p:cNvSpPr txBox="1"/>
          <p:nvPr/>
        </p:nvSpPr>
        <p:spPr>
          <a:xfrm>
            <a:off x="3721200" y="2084100"/>
            <a:ext cx="7902900" cy="4078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400"/>
              <a:buFont typeface="Arial"/>
              <a:buNone/>
            </a:pPr>
            <a:r>
              <a:rPr lang="en-CA" sz="3400" b="1">
                <a:solidFill>
                  <a:srgbClr val="0070C0"/>
                </a:solidFill>
                <a:latin typeface="Hind"/>
                <a:ea typeface="Hind"/>
                <a:cs typeface="Hind"/>
                <a:sym typeface="Hind"/>
              </a:rPr>
              <a:t>1.</a:t>
            </a:r>
            <a:endParaRPr sz="3400" b="1">
              <a:solidFill>
                <a:srgbClr val="0070C0"/>
              </a:solidFill>
              <a:latin typeface="Hind"/>
              <a:ea typeface="Hind"/>
              <a:cs typeface="Hind"/>
              <a:sym typeface="Hind"/>
            </a:endParaRPr>
          </a:p>
          <a:p>
            <a:pPr marL="0" marR="0" lvl="0" indent="0" algn="l" rtl="0">
              <a:lnSpc>
                <a:spcPct val="115000"/>
              </a:lnSpc>
              <a:spcBef>
                <a:spcPts val="0"/>
              </a:spcBef>
              <a:spcAft>
                <a:spcPts val="0"/>
              </a:spcAft>
              <a:buClr>
                <a:srgbClr val="000000"/>
              </a:buClr>
              <a:buSzPts val="2400"/>
              <a:buFont typeface="Arial"/>
              <a:buNone/>
            </a:pPr>
            <a:r>
              <a:rPr lang="en-CA" sz="3400" b="1">
                <a:solidFill>
                  <a:srgbClr val="0070C0"/>
                </a:solidFill>
                <a:latin typeface="Hind"/>
                <a:ea typeface="Hind"/>
                <a:cs typeface="Hind"/>
                <a:sym typeface="Hind"/>
              </a:rPr>
              <a:t>2.</a:t>
            </a:r>
            <a:endParaRPr sz="3400" b="1">
              <a:solidFill>
                <a:srgbClr val="0070C0"/>
              </a:solidFill>
              <a:latin typeface="Hind"/>
              <a:ea typeface="Hind"/>
              <a:cs typeface="Hind"/>
              <a:sym typeface="Hind"/>
            </a:endParaRPr>
          </a:p>
          <a:p>
            <a:pPr marL="0" marR="0" lvl="0" indent="0" algn="l" rtl="0">
              <a:lnSpc>
                <a:spcPct val="115000"/>
              </a:lnSpc>
              <a:spcBef>
                <a:spcPts val="0"/>
              </a:spcBef>
              <a:spcAft>
                <a:spcPts val="0"/>
              </a:spcAft>
              <a:buClr>
                <a:srgbClr val="000000"/>
              </a:buClr>
              <a:buSzPts val="2400"/>
              <a:buFont typeface="Arial"/>
              <a:buNone/>
            </a:pPr>
            <a:r>
              <a:rPr lang="en-CA" sz="3400" b="1">
                <a:solidFill>
                  <a:srgbClr val="0070C0"/>
                </a:solidFill>
                <a:latin typeface="Hind"/>
                <a:ea typeface="Hind"/>
                <a:cs typeface="Hind"/>
                <a:sym typeface="Hind"/>
              </a:rPr>
              <a:t>3.</a:t>
            </a:r>
            <a:endParaRPr sz="3400" b="1">
              <a:solidFill>
                <a:srgbClr val="0070C0"/>
              </a:solidFill>
              <a:latin typeface="Hind"/>
              <a:ea typeface="Hind"/>
              <a:cs typeface="Hind"/>
              <a:sym typeface="Hind"/>
            </a:endParaRPr>
          </a:p>
          <a:p>
            <a:pPr marL="0" marR="0" lvl="0" indent="0" algn="l" rtl="0">
              <a:lnSpc>
                <a:spcPct val="115000"/>
              </a:lnSpc>
              <a:spcBef>
                <a:spcPts val="0"/>
              </a:spcBef>
              <a:spcAft>
                <a:spcPts val="0"/>
              </a:spcAft>
              <a:buClr>
                <a:srgbClr val="000000"/>
              </a:buClr>
              <a:buSzPts val="2400"/>
              <a:buFont typeface="Arial"/>
              <a:buNone/>
            </a:pPr>
            <a:r>
              <a:rPr lang="en-CA" sz="3400" b="1">
                <a:solidFill>
                  <a:srgbClr val="0070C0"/>
                </a:solidFill>
                <a:latin typeface="Hind"/>
                <a:ea typeface="Hind"/>
                <a:cs typeface="Hind"/>
                <a:sym typeface="Hind"/>
              </a:rPr>
              <a:t>4.</a:t>
            </a:r>
            <a:endParaRPr sz="3400" b="1">
              <a:solidFill>
                <a:srgbClr val="0070C0"/>
              </a:solidFill>
              <a:latin typeface="Hind"/>
              <a:ea typeface="Hind"/>
              <a:cs typeface="Hind"/>
              <a:sym typeface="Hind"/>
            </a:endParaRPr>
          </a:p>
          <a:p>
            <a:pPr marL="457200" marR="0" lvl="0" indent="0" algn="l" rtl="0">
              <a:lnSpc>
                <a:spcPct val="115000"/>
              </a:lnSpc>
              <a:spcBef>
                <a:spcPts val="0"/>
              </a:spcBef>
              <a:spcAft>
                <a:spcPts val="0"/>
              </a:spcAft>
              <a:buNone/>
            </a:pPr>
            <a:endParaRPr sz="4800" b="0" i="0" u="none" strike="noStrike" cap="none">
              <a:solidFill>
                <a:srgbClr val="0070C0"/>
              </a:solidFill>
              <a:latin typeface="Hind Medium"/>
              <a:ea typeface="Hind Medium"/>
              <a:cs typeface="Hind Medium"/>
              <a:sym typeface="Hind Medium"/>
            </a:endParaRPr>
          </a:p>
          <a:p>
            <a:pPr marL="914400" marR="0" lvl="0" indent="0" algn="l" rtl="0">
              <a:lnSpc>
                <a:spcPct val="100000"/>
              </a:lnSpc>
              <a:spcBef>
                <a:spcPts val="1200"/>
              </a:spcBef>
              <a:spcAft>
                <a:spcPts val="0"/>
              </a:spcAft>
              <a:buClr>
                <a:srgbClr val="000000"/>
              </a:buClr>
              <a:buSzPts val="3600"/>
              <a:buFont typeface="Arial"/>
              <a:buNone/>
            </a:pPr>
            <a:endParaRPr sz="3600" b="1" i="0" u="none" strike="noStrike" cap="none">
              <a:solidFill>
                <a:srgbClr val="0077C0"/>
              </a:solidFill>
              <a:latin typeface="Hind"/>
              <a:ea typeface="Hind"/>
              <a:cs typeface="Hind"/>
              <a:sym typeface="Hind"/>
            </a:endParaRPr>
          </a:p>
          <a:p>
            <a:pPr marL="457200" marR="0" lvl="0" indent="0" algn="l" rtl="0">
              <a:lnSpc>
                <a:spcPct val="100000"/>
              </a:lnSpc>
              <a:spcBef>
                <a:spcPts val="12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5A96FF4E870641B40D0EDC7AB82336" ma:contentTypeVersion="10" ma:contentTypeDescription="Create a new document." ma:contentTypeScope="" ma:versionID="914021eb7fad3d68d5decbb71ef20a85">
  <xsd:schema xmlns:xsd="http://www.w3.org/2001/XMLSchema" xmlns:xs="http://www.w3.org/2001/XMLSchema" xmlns:p="http://schemas.microsoft.com/office/2006/metadata/properties" xmlns:ns2="e63e112b-07ef-4705-bafb-c8aaeabf89d9" xmlns:ns3="ac7e0bf7-d9fd-4d4e-b433-7bdb3eab3ed3" targetNamespace="http://schemas.microsoft.com/office/2006/metadata/properties" ma:root="true" ma:fieldsID="a33aedd1efe7aaf28fa97e21d36ac5c2" ns2:_="" ns3:_="">
    <xsd:import namespace="e63e112b-07ef-4705-bafb-c8aaeabf89d9"/>
    <xsd:import namespace="ac7e0bf7-d9fd-4d4e-b433-7bdb3eab3ed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3e112b-07ef-4705-bafb-c8aaeabf89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7e0bf7-d9fd-4d4e-b433-7bdb3eab3ed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35E31D-2BFB-4557-96D7-51200F5D03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3e112b-07ef-4705-bafb-c8aaeabf89d9"/>
    <ds:schemaRef ds:uri="ac7e0bf7-d9fd-4d4e-b433-7bdb3eab3e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3E3CC7-C4A4-4B51-91C8-CDA43402F93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2F3ADA1-74BA-4F77-929B-AB833A0FEF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1463</TotalTime>
  <Words>919</Words>
  <Application>Microsoft Office PowerPoint</Application>
  <PresentationFormat>Widescreen</PresentationFormat>
  <Paragraphs>71</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Find your Learning Style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Janet Pinney</cp:lastModifiedBy>
  <cp:revision>16</cp:revision>
  <dcterms:created xsi:type="dcterms:W3CDTF">2018-02-01T01:42:57Z</dcterms:created>
  <dcterms:modified xsi:type="dcterms:W3CDTF">2022-04-19T19:38:19Z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0x0101004D5A96FF4E870641B40D0EDC7AB82336</vt:lpwstr>
  </property>
</Properties>
</file>