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0" r:id="rId5"/>
  </p:sldMasterIdLst>
  <p:notesMasterIdLst>
    <p:notesMasterId r:id="rId17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8" roundtripDataSignature="AMtx7miE2nqeSp411afyexi93KkkjS5i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EB812-7D2A-721C-6374-0B034F0EB1F2}" v="12" dt="2022-04-14T20:30:03.304"/>
    <p1510:client id="{9DBFB9A1-387E-54D7-5171-CD0AB07E97E2}" v="37" dt="2022-03-27T14:01:23.878"/>
    <p1510:client id="{B1281520-4215-C116-09FE-F9B74F837E61}" v="24" dt="2022-03-27T13:57:07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customschemas.google.com/relationships/presentationmetadata" Target="meta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5ce9fa6d1c_0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56" name="Google Shape;256;g5ce9fa6d1c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5ce9fa6d1c_0_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7" name="Google Shape;267;g5ce9fa6d1c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5ab4dcc1a0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g5ab4dcc1a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ce9fa6d1c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80" name="Google Shape;180;g5ce9fa6d1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bb6c6d84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g5bb6c6d8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d1c54e3b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3" name="Google Shape;203;g5d1c54e3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5ce9fa6d1c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g5ce9fa6d1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5ce9fa6d1c_0_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CA"/>
              <a:t>Go through each of these documents</a:t>
            </a:r>
            <a:endParaRPr/>
          </a:p>
        </p:txBody>
      </p:sp>
      <p:sp>
        <p:nvSpPr>
          <p:cNvPr id="224" name="Google Shape;224;g5ce9fa6d1c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5bb6c6d851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CA"/>
              <a:t>Go through each of these documents</a:t>
            </a:r>
            <a:endParaRPr/>
          </a:p>
        </p:txBody>
      </p:sp>
      <p:sp>
        <p:nvSpPr>
          <p:cNvPr id="235" name="Google Shape;235;g5bb6c6d85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5ce9fa6d1c_0_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5" name="Google Shape;245;g5ce9fa6d1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body" idx="1"/>
          </p:nvPr>
        </p:nvSpPr>
        <p:spPr>
          <a:xfrm rot="5400000">
            <a:off x="4007069" y="-1640270"/>
            <a:ext cx="4177862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>
            <a:spLocks noGrp="1"/>
          </p:cNvSpPr>
          <p:nvPr>
            <p:ph type="title"/>
          </p:nvPr>
        </p:nvSpPr>
        <p:spPr>
          <a:xfrm rot="5400000">
            <a:off x="4623594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body" idx="1"/>
          </p:nvPr>
        </p:nvSpPr>
        <p:spPr>
          <a:xfrm rot="5400000">
            <a:off x="604046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bb6c6d846_0_1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g5bb6c6d846_0_1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g5bb6c6d846_0_1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g5bb6c6d846_0_15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bb6c6d846_0_2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g5bb6c6d846_0_2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g5bb6c6d846_0_20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95" name="Google Shape;95;g5bb6c6d846_0_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80" y="5854896"/>
            <a:ext cx="12175638" cy="1015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5bb6c6d846_0_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195756"/>
            <a:ext cx="12192000" cy="3967088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5bb6c6d846_0_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 b="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5bb6c6d846_0_20"/>
          <p:cNvSpPr txBox="1">
            <a:spLocks noGrp="1"/>
          </p:cNvSpPr>
          <p:nvPr>
            <p:ph type="subTitle" idx="1"/>
          </p:nvPr>
        </p:nvSpPr>
        <p:spPr>
          <a:xfrm>
            <a:off x="1524000" y="4270785"/>
            <a:ext cx="9144000" cy="13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>
                <a:solidFill>
                  <a:srgbClr val="3F3F3F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bb6c6d846_0_2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5bb6c6d846_0_28"/>
          <p:cNvSpPr txBox="1">
            <a:spLocks noGrp="1"/>
          </p:cNvSpPr>
          <p:nvPr>
            <p:ph type="body" idx="1"/>
          </p:nvPr>
        </p:nvSpPr>
        <p:spPr>
          <a:xfrm>
            <a:off x="838200" y="1528599"/>
            <a:ext cx="10515600" cy="4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g5bb6c6d846_0_28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bb6c6d846_0_32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5bb6c6d846_0_32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g5bb6c6d846_0_3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Google Shape;107;g5bb6c6d846_0_3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g5bb6c6d846_0_32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bb6c6d846_0_3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g5bb6c6d846_0_3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67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g5bb6c6d846_0_38"/>
          <p:cNvSpPr txBox="1">
            <a:spLocks noGrp="1"/>
          </p:cNvSpPr>
          <p:nvPr>
            <p:ph type="body" idx="2"/>
          </p:nvPr>
        </p:nvSpPr>
        <p:spPr>
          <a:xfrm>
            <a:off x="4648201" y="1825625"/>
            <a:ext cx="3867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g5bb6c6d846_0_3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Google Shape;114;g5bb6c6d846_0_3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g5bb6c6d846_0_38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bb6c6d846_0_45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g5bb6c6d846_0_45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g5bb6c6d846_0_45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g5bb6c6d846_0_45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1" name="Google Shape;121;g5bb6c6d846_0_45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g5bb6c6d846_0_4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g5bb6c6d846_0_4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g5bb6c6d846_0_45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bb6c6d846_0_5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Google Shape;127;g5bb6c6d846_0_5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Google Shape;128;g5bb6c6d846_0_54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bb6c6d846_0_5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5bb6c6d846_0_58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2" name="Google Shape;132;g5bb6c6d846_0_5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3" name="Google Shape;133;g5bb6c6d846_0_5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g5bb6c6d846_0_5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Google Shape;135;g5bb6c6d846_0_58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22" name="Google Shape;22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80" y="5854896"/>
            <a:ext cx="12175640" cy="1015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195756"/>
            <a:ext cx="12192000" cy="396708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subTitle" idx="1"/>
          </p:nvPr>
        </p:nvSpPr>
        <p:spPr>
          <a:xfrm>
            <a:off x="1524000" y="4270785"/>
            <a:ext cx="9144000" cy="1304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>
                <a:solidFill>
                  <a:srgbClr val="3F3F3F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5bb6c6d846_0_6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5bb6c6d846_0_65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Google Shape;139;g5bb6c6d846_0_6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0" name="Google Shape;140;g5bb6c6d846_0_6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Google Shape;141;g5bb6c6d846_0_6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Google Shape;142;g5bb6c6d846_0_65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bb6c6d846_0_7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5bb6c6d846_0_72"/>
          <p:cNvSpPr txBox="1">
            <a:spLocks noGrp="1"/>
          </p:cNvSpPr>
          <p:nvPr>
            <p:ph type="body" idx="1"/>
          </p:nvPr>
        </p:nvSpPr>
        <p:spPr>
          <a:xfrm rot="5400000">
            <a:off x="4007100" y="-1640301"/>
            <a:ext cx="41778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g5bb6c6d846_0_7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Google Shape;147;g5bb6c6d846_0_7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Google Shape;148;g5bb6c6d846_0_72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bb6c6d846_0_78"/>
          <p:cNvSpPr txBox="1">
            <a:spLocks noGrp="1"/>
          </p:cNvSpPr>
          <p:nvPr>
            <p:ph type="title"/>
          </p:nvPr>
        </p:nvSpPr>
        <p:spPr>
          <a:xfrm rot="5400000">
            <a:off x="4623601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5bb6c6d846_0_78"/>
          <p:cNvSpPr txBox="1">
            <a:spLocks noGrp="1"/>
          </p:cNvSpPr>
          <p:nvPr>
            <p:ph type="body" idx="1"/>
          </p:nvPr>
        </p:nvSpPr>
        <p:spPr>
          <a:xfrm rot="5400000">
            <a:off x="603977" y="389725"/>
            <a:ext cx="5811900" cy="57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g5bb6c6d846_0_7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g5bb6c6d846_0_7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g5bb6c6d846_0_78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body" idx="1"/>
          </p:nvPr>
        </p:nvSpPr>
        <p:spPr>
          <a:xfrm>
            <a:off x="838200" y="1528599"/>
            <a:ext cx="10515600" cy="4177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6715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4648201" y="1825625"/>
            <a:ext cx="386715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528599"/>
            <a:ext cx="10515600" cy="4177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bb6c6d846_0_1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0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g5bb6c6d846_0_11"/>
          <p:cNvSpPr txBox="1">
            <a:spLocks noGrp="1"/>
          </p:cNvSpPr>
          <p:nvPr>
            <p:ph type="body" idx="1"/>
          </p:nvPr>
        </p:nvSpPr>
        <p:spPr>
          <a:xfrm>
            <a:off x="838200" y="1528599"/>
            <a:ext cx="10515600" cy="4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g5bb6c6d846_0_11"/>
          <p:cNvSpPr txBox="1">
            <a:spLocks noGrp="1"/>
          </p:cNvSpPr>
          <p:nvPr>
            <p:ph type="sldNum" idx="12"/>
          </p:nvPr>
        </p:nvSpPr>
        <p:spPr>
          <a:xfrm>
            <a:off x="11775790" y="282293"/>
            <a:ext cx="37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/>
          <p:nvPr/>
        </p:nvSpPr>
        <p:spPr>
          <a:xfrm>
            <a:off x="4470400" y="0"/>
            <a:ext cx="7721600" cy="6858000"/>
          </a:xfrm>
          <a:prstGeom prst="rect">
            <a:avLst/>
          </a:prstGeom>
          <a:solidFill>
            <a:srgbClr val="0077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0" name="Google Shape;16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99856" y="-4735"/>
            <a:ext cx="4365884" cy="686273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"/>
          <p:cNvSpPr/>
          <p:nvPr/>
        </p:nvSpPr>
        <p:spPr>
          <a:xfrm>
            <a:off x="0" y="0"/>
            <a:ext cx="479985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592" y="1966449"/>
            <a:ext cx="3500673" cy="2925102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"/>
          <p:cNvSpPr/>
          <p:nvPr/>
        </p:nvSpPr>
        <p:spPr>
          <a:xfrm>
            <a:off x="760676" y="6723587"/>
            <a:ext cx="4039180" cy="139148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/>
          <p:nvPr/>
        </p:nvSpPr>
        <p:spPr>
          <a:xfrm>
            <a:off x="660" y="6723587"/>
            <a:ext cx="784464" cy="139148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6614627" y="3398000"/>
            <a:ext cx="5484000" cy="13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131250"/>
              </a:lnSpc>
              <a:buClr>
                <a:schemeClr val="lt1"/>
              </a:buClr>
              <a:buSzPts val="3200"/>
            </a:pPr>
            <a:r>
              <a:rPr lang="en-CA" sz="4000" b="1" i="0" u="none" strike="noStrike" cap="none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T</a:t>
            </a:r>
            <a:r>
              <a:rPr lang="en-CA" sz="4000" b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utor Hiring Processes</a:t>
            </a:r>
            <a:endParaRPr sz="4000" b="0" i="0" u="none" strike="noStrike" cap="none" dirty="0">
              <a:solidFill>
                <a:schemeClr val="lt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6750590" y="4585993"/>
            <a:ext cx="4660900" cy="138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2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279F09-CF7D-1156-9A65-29F2FCACF512}"/>
              </a:ext>
            </a:extLst>
          </p:cNvPr>
          <p:cNvSpPr txBox="1"/>
          <p:nvPr/>
        </p:nvSpPr>
        <p:spPr>
          <a:xfrm>
            <a:off x="110067" y="6364816"/>
            <a:ext cx="11557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April,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5ce9fa6d1c_0_66"/>
          <p:cNvSpPr txBox="1"/>
          <p:nvPr/>
        </p:nvSpPr>
        <p:spPr>
          <a:xfrm>
            <a:off x="4081300" y="307500"/>
            <a:ext cx="7902900" cy="62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CA" sz="4000" b="1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Retention</a:t>
            </a:r>
            <a:r>
              <a:rPr lang="en-CA" sz="4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success.</a:t>
            </a:r>
            <a:endParaRPr sz="44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9" name="Google Shape;259;g5ce9fa6d1c_0_66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g5ce9fa6d1c_0_66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g5ce9fa6d1c_0_66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3" name="Google Shape;263;g5ce9fa6d1c_0_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g5ce9fa6d1c_0_66"/>
          <p:cNvSpPr txBox="1"/>
          <p:nvPr/>
        </p:nvSpPr>
        <p:spPr>
          <a:xfrm>
            <a:off x="2868700" y="637950"/>
            <a:ext cx="91155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indent="-419100">
              <a:lnSpc>
                <a:spcPct val="115000"/>
              </a:lnSpc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Making a difference - part of something bigger</a:t>
            </a: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TEAM: Great support and open communication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You (owner) handle the tough stuff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Tutor Rally / Tutor BBQ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Provide positive feedback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Prompt easy pay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Retention bonus</a:t>
            </a: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Referral bonus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5ce9fa6d1c_0_77"/>
          <p:cNvSpPr txBox="1"/>
          <p:nvPr/>
        </p:nvSpPr>
        <p:spPr>
          <a:xfrm>
            <a:off x="4081300" y="729375"/>
            <a:ext cx="7902900" cy="5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CA" sz="4000" b="1" dirty="0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Tutor Profile</a:t>
            </a:r>
            <a:endParaRPr sz="4400"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0" name="Google Shape;270;g5ce9fa6d1c_0_77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g5ce9fa6d1c_0_77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g5ce9fa6d1c_0_77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4" name="Google Shape;274;g5ce9fa6d1c_0_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g5ce9fa6d1c_0_77"/>
          <p:cNvSpPr txBox="1"/>
          <p:nvPr/>
        </p:nvSpPr>
        <p:spPr>
          <a:xfrm>
            <a:off x="707234" y="1402649"/>
            <a:ext cx="11379300" cy="473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Example profile: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Valerie is an inspiring and creative tutor who enjoys working with Math &amp; Science courses. She is currently working towards her Bachelor's Degree in Chemistry &amp; Physics, where she frequently enjoys straight A's!  As a subject specialist, Valerie has honed her tutoring skills by teaching Piano, and has spent her summers as a camp counselor. She looks forward to working with you to achieve your educational goals!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ab4dcc1a0_0_22"/>
          <p:cNvSpPr txBox="1"/>
          <p:nvPr/>
        </p:nvSpPr>
        <p:spPr>
          <a:xfrm>
            <a:off x="4081300" y="738275"/>
            <a:ext cx="7902900" cy="58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CA" sz="4000" b="1" dirty="0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Qualities of a Good </a:t>
            </a:r>
            <a:r>
              <a:rPr lang="en-CA" sz="4000" b="1" dirty="0" err="1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Tutor</a:t>
            </a:r>
            <a:r>
              <a:rPr lang="en-CA" sz="4400" b="1" i="1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success</a:t>
            </a:r>
            <a:r>
              <a:rPr lang="en-CA"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400"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2" name="Google Shape;172;g5ab4dcc1a0_0_22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g5ab4dcc1a0_0_22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g5ab4dcc1a0_0_22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" name="Google Shape;176;g5ab4dcc1a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5ab4dcc1a0_0_22"/>
          <p:cNvSpPr txBox="1"/>
          <p:nvPr/>
        </p:nvSpPr>
        <p:spPr>
          <a:xfrm>
            <a:off x="3206200" y="1341075"/>
            <a:ext cx="8458200" cy="53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Likeable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Caring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Good Communicator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Mentor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1" i="0" u="none" strike="noStrike" cap="none" dirty="0">
              <a:solidFill>
                <a:srgbClr val="0077C0"/>
              </a:solidFill>
              <a:latin typeface="Hind"/>
              <a:ea typeface="Hind"/>
              <a:cs typeface="Hind"/>
              <a:sym typeface="Hind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5ce9fa6d1c_0_2"/>
          <p:cNvSpPr txBox="1"/>
          <p:nvPr/>
        </p:nvSpPr>
        <p:spPr>
          <a:xfrm>
            <a:off x="4081300" y="729375"/>
            <a:ext cx="7902900" cy="5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CA" sz="4000" b="1" dirty="0">
                <a:solidFill>
                  <a:srgbClr val="0070C0"/>
                </a:solidFill>
                <a:latin typeface="Hind"/>
                <a:ea typeface="Calibri"/>
                <a:cs typeface="Hind"/>
                <a:sym typeface="Hind"/>
              </a:rPr>
              <a:t>Recruitment</a:t>
            </a:r>
            <a:r>
              <a:rPr lang="en-CA" sz="44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CA"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400"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3" name="Google Shape;183;g5ce9fa6d1c_0_2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5ce9fa6d1c_0_2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5ce9fa6d1c_0_2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7" name="Google Shape;187;g5ce9fa6d1c_0_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g5ce9fa6d1c_0_2"/>
          <p:cNvSpPr txBox="1"/>
          <p:nvPr/>
        </p:nvSpPr>
        <p:spPr>
          <a:xfrm>
            <a:off x="822650" y="1657475"/>
            <a:ext cx="11161500" cy="50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Universities/Colleges – departments, tables, job boards, tear-</a:t>
            </a:r>
            <a:r>
              <a:rPr lang="en-CA" sz="3600" dirty="0" err="1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aways</a:t>
            </a: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 - (hiring today! - sandwich board)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Coffee Shops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Online Job postings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Events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600"/>
              <a:buFont typeface="Hind Medium"/>
              <a:buAutoNum type="arabicPeriod"/>
            </a:pPr>
            <a:r>
              <a:rPr lang="en-CA" sz="36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Referrals - referral bonus</a:t>
            </a: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5bb6c6d846_0_0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g5bb6c6d846_0_0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g5bb6c6d846_0_0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Google Shape;197;g5bb6c6d84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g5bb6c6d846_0_0"/>
          <p:cNvSpPr txBox="1"/>
          <p:nvPr/>
        </p:nvSpPr>
        <p:spPr>
          <a:xfrm>
            <a:off x="801775" y="2748925"/>
            <a:ext cx="10666500" cy="27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i="0" u="none" strike="noStrike" cap="none">
              <a:solidFill>
                <a:srgbClr val="0077C0"/>
              </a:solidFill>
              <a:latin typeface="Hind SemiBold"/>
              <a:ea typeface="Hind SemiBold"/>
              <a:cs typeface="Hind SemiBold"/>
              <a:sym typeface="Hind SemiBold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5bb6c6d846_0_0"/>
          <p:cNvSpPr txBox="1"/>
          <p:nvPr/>
        </p:nvSpPr>
        <p:spPr>
          <a:xfrm>
            <a:off x="316400" y="2343125"/>
            <a:ext cx="3663900" cy="11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3600" b="1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Tutor Recruitment Poster</a:t>
            </a:r>
            <a:endParaRPr sz="3600" b="1" u="none" strike="noStrike" cap="none">
              <a:solidFill>
                <a:srgbClr val="0077C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00" name="Google Shape;200;g5bb6c6d846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19450" y="0"/>
            <a:ext cx="5779601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5d1c54e3b2_0_0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5d1c54e3b2_0_0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g5d1c54e3b2_0_0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9" name="Google Shape;209;g5d1c54e3b2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g5d1c54e3b2_0_0"/>
          <p:cNvSpPr txBox="1"/>
          <p:nvPr/>
        </p:nvSpPr>
        <p:spPr>
          <a:xfrm>
            <a:off x="801775" y="2748925"/>
            <a:ext cx="10666500" cy="27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i="0" u="none" strike="noStrike" cap="none">
              <a:solidFill>
                <a:srgbClr val="0077C0"/>
              </a:solidFill>
              <a:latin typeface="Hind SemiBold"/>
              <a:ea typeface="Hind SemiBold"/>
              <a:cs typeface="Hind SemiBold"/>
              <a:sym typeface="Hind SemiBold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5d1c54e3b2_0_0"/>
          <p:cNvSpPr txBox="1"/>
          <p:nvPr/>
        </p:nvSpPr>
        <p:spPr>
          <a:xfrm>
            <a:off x="3297400" y="3005625"/>
            <a:ext cx="6137400" cy="11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4800" b="1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Sample Tutor Ad</a:t>
            </a:r>
            <a:endParaRPr sz="4800" b="1" u="none" strike="noStrike" cap="none">
              <a:solidFill>
                <a:srgbClr val="0077C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5ce9fa6d1c_0_24"/>
          <p:cNvSpPr txBox="1"/>
          <p:nvPr/>
        </p:nvSpPr>
        <p:spPr>
          <a:xfrm>
            <a:off x="1918550" y="2523675"/>
            <a:ext cx="10209000" cy="39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CA" sz="6000" b="1" dirty="0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Contractor vs Employee</a:t>
            </a:r>
            <a:endParaRPr lang="en-CA" sz="4400" b="1" i="1" u="none" strike="noStrike" cap="none" dirty="0">
              <a:solidFill>
                <a:schemeClr val="lt1"/>
              </a:solidFill>
              <a:latin typeface="Calibri"/>
              <a:ea typeface="Open Sans"/>
              <a:cs typeface="Calibri"/>
            </a:endParaRPr>
          </a:p>
        </p:txBody>
      </p:sp>
      <p:sp>
        <p:nvSpPr>
          <p:cNvPr id="217" name="Google Shape;217;g5ce9fa6d1c_0_24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5ce9fa6d1c_0_24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g5ce9fa6d1c_0_24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1" name="Google Shape;221;g5ce9fa6d1c_0_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ce9fa6d1c_0_34"/>
          <p:cNvSpPr txBox="1"/>
          <p:nvPr/>
        </p:nvSpPr>
        <p:spPr>
          <a:xfrm>
            <a:off x="4081300" y="455150"/>
            <a:ext cx="7902900" cy="60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CA" sz="4000" b="1" dirty="0">
                <a:solidFill>
                  <a:srgbClr val="0070C0"/>
                </a:solidFill>
                <a:latin typeface="Hind"/>
                <a:ea typeface="Open Sans"/>
                <a:cs typeface="Hind"/>
                <a:sym typeface="Hind"/>
              </a:rPr>
              <a:t>Interview</a:t>
            </a:r>
            <a:endParaRPr lang="en-CA" sz="4400" b="1" i="1" u="none" strike="noStrike" cap="none" dirty="0">
              <a:solidFill>
                <a:schemeClr val="lt1"/>
              </a:solidFill>
              <a:latin typeface="Calibri"/>
              <a:ea typeface="Open Sans"/>
              <a:cs typeface="Calibri"/>
            </a:endParaRPr>
          </a:p>
        </p:txBody>
      </p:sp>
      <p:sp>
        <p:nvSpPr>
          <p:cNvPr id="227" name="Google Shape;227;g5ce9fa6d1c_0_34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g5ce9fa6d1c_0_34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g5ce9fa6d1c_0_34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1" name="Google Shape;231;g5ce9fa6d1c_0_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g5ce9fa6d1c_0_34"/>
          <p:cNvSpPr txBox="1"/>
          <p:nvPr/>
        </p:nvSpPr>
        <p:spPr>
          <a:xfrm>
            <a:off x="2593176" y="599767"/>
            <a:ext cx="9201366" cy="50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In person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indent="-419100">
              <a:lnSpc>
                <a:spcPct val="115000"/>
              </a:lnSpc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Schedule back-to-back interviews 20-30 min apart OR conduct group interview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Have a system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3000"/>
              <a:buFont typeface="Hind Medium"/>
              <a:buAutoNum type="arabicPeriod"/>
            </a:pPr>
            <a:r>
              <a:rPr lang="en-CA" sz="30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All documents in SIE folder</a:t>
            </a:r>
            <a:endParaRPr sz="30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lvl="1" indent="-381000">
              <a:lnSpc>
                <a:spcPct val="115000"/>
              </a:lnSpc>
              <a:buClr>
                <a:srgbClr val="0077C0"/>
              </a:buClr>
              <a:buSzPts val="2400"/>
              <a:buFont typeface="Hind Medium"/>
              <a:buChar char="○"/>
            </a:pPr>
            <a:r>
              <a:rPr lang="en-CA" sz="24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Background Check  info and directions</a:t>
            </a:r>
            <a:endParaRPr sz="24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2400"/>
              <a:buFont typeface="Hind Medium"/>
              <a:buChar char="○"/>
            </a:pPr>
            <a:r>
              <a:rPr lang="en-CA" sz="24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2 copies of contract- if contractor</a:t>
            </a:r>
            <a:endParaRPr sz="24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2400"/>
              <a:buFont typeface="Hind Medium"/>
              <a:buChar char="○"/>
            </a:pPr>
            <a:r>
              <a:rPr lang="en-CA" sz="24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Getting started Checklist</a:t>
            </a:r>
            <a:endParaRPr sz="24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2400"/>
              <a:buFont typeface="Hind Medium"/>
              <a:buChar char="○"/>
            </a:pPr>
            <a:r>
              <a:rPr lang="en-CA" sz="24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Bank info doc</a:t>
            </a:r>
            <a:endParaRPr sz="24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2400"/>
              <a:buFont typeface="Hind Medium"/>
              <a:buChar char="○"/>
            </a:pPr>
            <a:r>
              <a:rPr lang="en-CA" sz="24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Compensation grid</a:t>
            </a:r>
            <a:endParaRPr sz="24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2400"/>
              <a:buFont typeface="Hind Medium"/>
              <a:buChar char="○"/>
            </a:pPr>
            <a:r>
              <a:rPr lang="en-CA" sz="24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Application</a:t>
            </a:r>
            <a:endParaRPr sz="24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7C0"/>
              </a:buClr>
              <a:buSzPts val="2400"/>
              <a:buFont typeface="Hind Medium"/>
              <a:buChar char="○"/>
            </a:pPr>
            <a:r>
              <a:rPr lang="en-CA" sz="2400" dirty="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Policies and procedures</a:t>
            </a:r>
            <a:endParaRPr sz="2400" dirty="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5bb6c6d851_1_0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5bb6c6d851_1_0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g5bb6c6d851_1_0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2" name="Google Shape;242;g5bb6c6d851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3037" y="54275"/>
            <a:ext cx="8689875" cy="6669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D6FEDD-8224-0548-A219-C836F6D5601F}"/>
              </a:ext>
            </a:extLst>
          </p:cNvPr>
          <p:cNvSpPr txBox="1"/>
          <p:nvPr/>
        </p:nvSpPr>
        <p:spPr>
          <a:xfrm>
            <a:off x="5248288" y="273725"/>
            <a:ext cx="26821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SAMPLE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5ce9fa6d1c_0_45"/>
          <p:cNvSpPr txBox="1"/>
          <p:nvPr/>
        </p:nvSpPr>
        <p:spPr>
          <a:xfrm>
            <a:off x="4081300" y="729375"/>
            <a:ext cx="7902900" cy="5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CA" sz="4000" b="1">
                <a:solidFill>
                  <a:srgbClr val="0070C0"/>
                </a:solidFill>
                <a:latin typeface="Hind"/>
                <a:ea typeface="Hind"/>
                <a:cs typeface="Hind"/>
                <a:sym typeface="Hind"/>
              </a:rPr>
              <a:t>Orientation</a:t>
            </a:r>
            <a:endParaRPr sz="44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8" name="Google Shape;248;g5ce9fa6d1c_0_45"/>
          <p:cNvSpPr/>
          <p:nvPr/>
        </p:nvSpPr>
        <p:spPr>
          <a:xfrm>
            <a:off x="6137975" y="6723575"/>
            <a:ext cx="6054000" cy="139200"/>
          </a:xfrm>
          <a:prstGeom prst="rect">
            <a:avLst/>
          </a:prstGeom>
          <a:solidFill>
            <a:srgbClr val="5B9B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5ce9fa6d1c_0_45"/>
          <p:cNvSpPr/>
          <p:nvPr/>
        </p:nvSpPr>
        <p:spPr>
          <a:xfrm>
            <a:off x="575" y="6723575"/>
            <a:ext cx="6137400" cy="139200"/>
          </a:xfrm>
          <a:prstGeom prst="rect">
            <a:avLst/>
          </a:prstGeom>
          <a:solidFill>
            <a:srgbClr val="EB6E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g5ce9fa6d1c_0_45"/>
          <p:cNvSpPr txBox="1"/>
          <p:nvPr/>
        </p:nvSpPr>
        <p:spPr>
          <a:xfrm>
            <a:off x="5537200" y="-17145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g5ce9fa6d1c_0_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34" y="637951"/>
            <a:ext cx="1967236" cy="1529395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g5ce9fa6d1c_0_45"/>
          <p:cNvSpPr txBox="1"/>
          <p:nvPr/>
        </p:nvSpPr>
        <p:spPr>
          <a:xfrm>
            <a:off x="3206200" y="1635075"/>
            <a:ext cx="9115500" cy="40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600">
                <a:solidFill>
                  <a:srgbClr val="0077C0"/>
                </a:solidFill>
                <a:latin typeface="Hind Medium"/>
                <a:ea typeface="Hind Medium"/>
                <a:cs typeface="Hind Medium"/>
                <a:sym typeface="Hind Medium"/>
              </a:rPr>
              <a:t>Group Online – 45 min to 1 hour</a:t>
            </a: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>
              <a:solidFill>
                <a:srgbClr val="0077C0"/>
              </a:solidFill>
              <a:latin typeface="Hind Medium"/>
              <a:ea typeface="Hind Medium"/>
              <a:cs typeface="Hind Medium"/>
              <a:sym typeface="Hind Medium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5A96FF4E870641B40D0EDC7AB82336" ma:contentTypeVersion="10" ma:contentTypeDescription="Create a new document." ma:contentTypeScope="" ma:versionID="914021eb7fad3d68d5decbb71ef20a85">
  <xsd:schema xmlns:xsd="http://www.w3.org/2001/XMLSchema" xmlns:xs="http://www.w3.org/2001/XMLSchema" xmlns:p="http://schemas.microsoft.com/office/2006/metadata/properties" xmlns:ns2="e63e112b-07ef-4705-bafb-c8aaeabf89d9" xmlns:ns3="ac7e0bf7-d9fd-4d4e-b433-7bdb3eab3ed3" targetNamespace="http://schemas.microsoft.com/office/2006/metadata/properties" ma:root="true" ma:fieldsID="a33aedd1efe7aaf28fa97e21d36ac5c2" ns2:_="" ns3:_="">
    <xsd:import namespace="e63e112b-07ef-4705-bafb-c8aaeabf89d9"/>
    <xsd:import namespace="ac7e0bf7-d9fd-4d4e-b433-7bdb3eab3e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e112b-07ef-4705-bafb-c8aaeabf89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7e0bf7-d9fd-4d4e-b433-7bdb3eab3ed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8B837E-4F07-433E-B6FB-1B9E50A17A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DB986D-4262-4CD1-9825-D277525623C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FE626F0-D2DF-4B1D-96BF-BD6D791F73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3e112b-07ef-4705-bafb-c8aaeabf89d9"/>
    <ds:schemaRef ds:uri="ac7e0bf7-d9fd-4d4e-b433-7bdb3eab3e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248</Words>
  <Application>Microsoft Office PowerPoint</Application>
  <PresentationFormat>Widescreen</PresentationFormat>
  <Paragraphs>67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Janet Pinney</cp:lastModifiedBy>
  <cp:revision>37</cp:revision>
  <dcterms:created xsi:type="dcterms:W3CDTF">2018-02-01T01:42:57Z</dcterms:created>
  <dcterms:modified xsi:type="dcterms:W3CDTF">2022-04-19T12:16:13Z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0x0101004D5A96FF4E870641B40D0EDC7AB82336</vt:lpwstr>
  </property>
</Properties>
</file>